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02"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D5108CE1-962B-44EA-809B-AFE8E4D3A6BE}" type="datetimeFigureOut">
              <a:rPr lang="ru-RU" smtClean="0"/>
              <a:t>26.10.2020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70A5046-3DD3-4BA8-ACF0-8D28884D3EA5}" type="slidenum">
              <a:rPr lang="ru-RU" smtClean="0"/>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172250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5108CE1-962B-44EA-809B-AFE8E4D3A6BE}" type="datetimeFigureOut">
              <a:rPr lang="ru-RU" smtClean="0"/>
              <a:t>26.10.2020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70A5046-3DD3-4BA8-ACF0-8D28884D3EA5}" type="slidenum">
              <a:rPr lang="ru-RU" smtClean="0"/>
              <a:t>‹#›</a:t>
            </a:fld>
            <a:endParaRPr lang="ru-RU"/>
          </a:p>
        </p:txBody>
      </p:sp>
    </p:spTree>
    <p:extLst>
      <p:ext uri="{BB962C8B-B14F-4D97-AF65-F5344CB8AC3E}">
        <p14:creationId xmlns:p14="http://schemas.microsoft.com/office/powerpoint/2010/main" val="231853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5108CE1-962B-44EA-809B-AFE8E4D3A6BE}" type="datetimeFigureOut">
              <a:rPr lang="ru-RU" smtClean="0"/>
              <a:t>26.10.2020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70A5046-3DD3-4BA8-ACF0-8D28884D3EA5}" type="slidenum">
              <a:rPr lang="ru-RU" smtClean="0"/>
              <a:t>‹#›</a:t>
            </a:fld>
            <a:endParaRPr lang="ru-RU"/>
          </a:p>
        </p:txBody>
      </p:sp>
    </p:spTree>
    <p:extLst>
      <p:ext uri="{BB962C8B-B14F-4D97-AF65-F5344CB8AC3E}">
        <p14:creationId xmlns:p14="http://schemas.microsoft.com/office/powerpoint/2010/main" val="2746021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5108CE1-962B-44EA-809B-AFE8E4D3A6BE}" type="datetimeFigureOut">
              <a:rPr lang="ru-RU" smtClean="0"/>
              <a:t>26.10.2020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70A5046-3DD3-4BA8-ACF0-8D28884D3EA5}" type="slidenum">
              <a:rPr lang="ru-RU" smtClean="0"/>
              <a:t>‹#›</a:t>
            </a:fld>
            <a:endParaRPr lang="ru-RU"/>
          </a:p>
        </p:txBody>
      </p:sp>
    </p:spTree>
    <p:extLst>
      <p:ext uri="{BB962C8B-B14F-4D97-AF65-F5344CB8AC3E}">
        <p14:creationId xmlns:p14="http://schemas.microsoft.com/office/powerpoint/2010/main" val="6036752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5108CE1-962B-44EA-809B-AFE8E4D3A6BE}" type="datetimeFigureOut">
              <a:rPr lang="ru-RU" smtClean="0"/>
              <a:t>26.10.2020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70A5046-3DD3-4BA8-ACF0-8D28884D3EA5}" type="slidenum">
              <a:rPr lang="ru-RU" smtClean="0"/>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942094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D5108CE1-962B-44EA-809B-AFE8E4D3A6BE}" type="datetimeFigureOut">
              <a:rPr lang="ru-RU" smtClean="0"/>
              <a:t>26.10.2020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70A5046-3DD3-4BA8-ACF0-8D28884D3EA5}" type="slidenum">
              <a:rPr lang="ru-RU" smtClean="0"/>
              <a:t>‹#›</a:t>
            </a:fld>
            <a:endParaRPr lang="ru-RU"/>
          </a:p>
        </p:txBody>
      </p:sp>
    </p:spTree>
    <p:extLst>
      <p:ext uri="{BB962C8B-B14F-4D97-AF65-F5344CB8AC3E}">
        <p14:creationId xmlns:p14="http://schemas.microsoft.com/office/powerpoint/2010/main" val="14138448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97280" y="2582334"/>
            <a:ext cx="4937760" cy="3378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217920" y="2582334"/>
            <a:ext cx="4937760" cy="3378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D5108CE1-962B-44EA-809B-AFE8E4D3A6BE}" type="datetimeFigureOut">
              <a:rPr lang="ru-RU" smtClean="0"/>
              <a:t>26.10.2020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E70A5046-3DD3-4BA8-ACF0-8D28884D3EA5}" type="slidenum">
              <a:rPr lang="ru-RU" smtClean="0"/>
              <a:t>‹#›</a:t>
            </a:fld>
            <a:endParaRPr lang="ru-RU"/>
          </a:p>
        </p:txBody>
      </p:sp>
    </p:spTree>
    <p:extLst>
      <p:ext uri="{BB962C8B-B14F-4D97-AF65-F5344CB8AC3E}">
        <p14:creationId xmlns:p14="http://schemas.microsoft.com/office/powerpoint/2010/main" val="10760444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D5108CE1-962B-44EA-809B-AFE8E4D3A6BE}" type="datetimeFigureOut">
              <a:rPr lang="ru-RU" smtClean="0"/>
              <a:t>26.10.2020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E70A5046-3DD3-4BA8-ACF0-8D28884D3EA5}" type="slidenum">
              <a:rPr lang="ru-RU" smtClean="0"/>
              <a:t>‹#›</a:t>
            </a:fld>
            <a:endParaRPr lang="ru-RU"/>
          </a:p>
        </p:txBody>
      </p:sp>
    </p:spTree>
    <p:extLst>
      <p:ext uri="{BB962C8B-B14F-4D97-AF65-F5344CB8AC3E}">
        <p14:creationId xmlns:p14="http://schemas.microsoft.com/office/powerpoint/2010/main" val="35793629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D5108CE1-962B-44EA-809B-AFE8E4D3A6BE}" type="datetimeFigureOut">
              <a:rPr lang="ru-RU" smtClean="0"/>
              <a:t>26.10.2020</a:t>
            </a:fld>
            <a:endParaRPr lang="ru-RU"/>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ru-RU"/>
          </a:p>
        </p:txBody>
      </p:sp>
      <p:sp>
        <p:nvSpPr>
          <p:cNvPr id="9" name="Slide Number Placeholder 8"/>
          <p:cNvSpPr>
            <a:spLocks noGrp="1"/>
          </p:cNvSpPr>
          <p:nvPr>
            <p:ph type="sldNum" sz="quarter" idx="12"/>
          </p:nvPr>
        </p:nvSpPr>
        <p:spPr/>
        <p:txBody>
          <a:bodyPr/>
          <a:lstStyle/>
          <a:p>
            <a:fld id="{E70A5046-3DD3-4BA8-ACF0-8D28884D3EA5}" type="slidenum">
              <a:rPr lang="ru-RU" smtClean="0"/>
              <a:t>‹#›</a:t>
            </a:fld>
            <a:endParaRPr lang="ru-RU"/>
          </a:p>
        </p:txBody>
      </p:sp>
    </p:spTree>
    <p:extLst>
      <p:ext uri="{BB962C8B-B14F-4D97-AF65-F5344CB8AC3E}">
        <p14:creationId xmlns:p14="http://schemas.microsoft.com/office/powerpoint/2010/main" val="37907533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D5108CE1-962B-44EA-809B-AFE8E4D3A6BE}" type="datetimeFigureOut">
              <a:rPr lang="ru-RU" smtClean="0"/>
              <a:t>26.10.2020</a:t>
            </a:fld>
            <a:endParaRPr lang="ru-RU"/>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ru-RU"/>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E70A5046-3DD3-4BA8-ACF0-8D28884D3EA5}" type="slidenum">
              <a:rPr lang="ru-RU" smtClean="0"/>
              <a:t>‹#›</a:t>
            </a:fld>
            <a:endParaRPr lang="ru-RU"/>
          </a:p>
        </p:txBody>
      </p:sp>
    </p:spTree>
    <p:extLst>
      <p:ext uri="{BB962C8B-B14F-4D97-AF65-F5344CB8AC3E}">
        <p14:creationId xmlns:p14="http://schemas.microsoft.com/office/powerpoint/2010/main" val="24665336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D5108CE1-962B-44EA-809B-AFE8E4D3A6BE}" type="datetimeFigureOut">
              <a:rPr lang="ru-RU" smtClean="0"/>
              <a:t>26.10.2020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70A5046-3DD3-4BA8-ACF0-8D28884D3EA5}" type="slidenum">
              <a:rPr lang="ru-RU" smtClean="0"/>
              <a:t>‹#›</a:t>
            </a:fld>
            <a:endParaRPr lang="ru-RU"/>
          </a:p>
        </p:txBody>
      </p:sp>
    </p:spTree>
    <p:extLst>
      <p:ext uri="{BB962C8B-B14F-4D97-AF65-F5344CB8AC3E}">
        <p14:creationId xmlns:p14="http://schemas.microsoft.com/office/powerpoint/2010/main" val="24651899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D5108CE1-962B-44EA-809B-AFE8E4D3A6BE}" type="datetimeFigureOut">
              <a:rPr lang="ru-RU" smtClean="0"/>
              <a:t>26.10.2020</a:t>
            </a:fld>
            <a:endParaRPr lang="ru-RU"/>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ru-RU"/>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E70A5046-3DD3-4BA8-ACF0-8D28884D3EA5}" type="slidenum">
              <a:rPr lang="ru-RU" smtClean="0"/>
              <a:t>‹#›</a:t>
            </a:fld>
            <a:endParaRPr lang="ru-RU"/>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524467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97280" y="758952"/>
            <a:ext cx="10058400" cy="2666636"/>
          </a:xfrm>
        </p:spPr>
        <p:txBody>
          <a:bodyPr>
            <a:normAutofit/>
          </a:bodyPr>
          <a:lstStyle/>
          <a:p>
            <a:pPr algn="ctr"/>
            <a:r>
              <a:rPr lang="ru-RU" sz="6000" b="1" dirty="0" smtClean="0">
                <a:latin typeface="Times New Roman" panose="02020603050405020304" pitchFamily="18" charset="0"/>
                <a:cs typeface="Times New Roman" panose="02020603050405020304" pitchFamily="18" charset="0"/>
              </a:rPr>
              <a:t>Концепции управления</a:t>
            </a:r>
            <a:endParaRPr lang="ru-RU" sz="6000" b="1" dirty="0">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p:txBody>
          <a:bodyPr>
            <a:normAutofit/>
          </a:bodyPr>
          <a:lstStyle/>
          <a:p>
            <a:pPr algn="ctr"/>
            <a:r>
              <a:rPr lang="ru-RU" b="1" dirty="0" smtClean="0">
                <a:solidFill>
                  <a:schemeClr val="tx1"/>
                </a:solidFill>
                <a:latin typeface="Times New Roman" panose="02020603050405020304" pitchFamily="18" charset="0"/>
                <a:cs typeface="Times New Roman" panose="02020603050405020304" pitchFamily="18" charset="0"/>
              </a:rPr>
              <a:t>Лекция 15</a:t>
            </a:r>
            <a:endParaRPr lang="ru-RU"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399310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863417"/>
          </a:xfrm>
          <a:prstGeom prst="rect">
            <a:avLst/>
          </a:prstGeom>
        </p:spPr>
        <p:txBody>
          <a:bodyPr wrap="square">
            <a:spAutoFit/>
          </a:bodyPr>
          <a:lstStyle/>
          <a:p>
            <a:pPr algn="just"/>
            <a:r>
              <a:rPr lang="ru-RU" sz="2000" dirty="0" smtClean="0">
                <a:latin typeface="Times New Roman" panose="02020603050405020304" pitchFamily="18" charset="0"/>
                <a:cs typeface="Times New Roman" panose="02020603050405020304" pitchFamily="18" charset="0"/>
              </a:rPr>
              <a:t>Как уже указывалось выше, в общественном сознании понятия «ли-дер» и «руководитель» практически не различаются и в текстах часто употребляются как синонимы. Тем не менее люди, занимающие эти позиции в организации, выполняют разные функции и поэтому должны обладать разными свойствами.</a:t>
            </a:r>
          </a:p>
          <a:p>
            <a:pPr algn="just"/>
            <a:r>
              <a:rPr lang="ru-RU" sz="2000" dirty="0" smtClean="0">
                <a:latin typeface="Times New Roman" panose="02020603050405020304" pitchFamily="18" charset="0"/>
                <a:cs typeface="Times New Roman" panose="02020603050405020304" pitchFamily="18" charset="0"/>
              </a:rPr>
              <a:t>Если условно выделить в организации такие объекты приложения усилий, как план, персонал, исполнение и результат, то лидер и менеджер займут по отношению к ним различные позиции. Лидер определяет на-правление движения, менеджер разрабатывает план и график продвижения в избранном направлении. Лидер воодушевляет и мотивирует персонал, менеджер следит за исполнительностью людей и соблюдением требований к выполняемой работе. Лидер поощряет людей за реализацию плана, менеджер следит за достижением промежуточных целей. Лидер, оценив качество полученного результата, начинает планировать получение нового, менеджер оформляет результат, добивается получения на его основе дополнительных преимуществ. Очевидно, наилучшее управление организацией возможно при хорошей сработанности людей, занимающих позиции лидера и менеджера. Очень важным достижением руководителя может считаться совмещение его ведущих позиций как с формальной, так и неформальной точек зрения. Однако такое совмещение опасно, о чем говорилось выше. Лидерство возможно определять через силу воздействия лидера на членов группы. Так, если А пытается подчинить В, имеется попытка захватить лидерство. Если А подчинил В, то это успешное лидерство. Если А удовлетворяет мотивы В, имеется эффективное лидерство. Согласно Дж. Терри, лидерство – это воздействие на группы людей, побуждающее их к достижению общей цели. Р. </a:t>
            </a:r>
            <a:r>
              <a:rPr lang="ru-RU" sz="2000" dirty="0" err="1" smtClean="0">
                <a:latin typeface="Times New Roman" panose="02020603050405020304" pitchFamily="18" charset="0"/>
                <a:cs typeface="Times New Roman" panose="02020603050405020304" pitchFamily="18" charset="0"/>
              </a:rPr>
              <a:t>Таннебаум</a:t>
            </a:r>
            <a:r>
              <a:rPr lang="ru-RU" sz="2000" dirty="0" smtClean="0">
                <a:latin typeface="Times New Roman" panose="02020603050405020304" pitchFamily="18" charset="0"/>
                <a:cs typeface="Times New Roman" panose="02020603050405020304" pitchFamily="18" charset="0"/>
              </a:rPr>
              <a:t>, И. </a:t>
            </a:r>
            <a:r>
              <a:rPr lang="ru-RU" sz="2000" dirty="0" err="1" smtClean="0">
                <a:latin typeface="Times New Roman" panose="02020603050405020304" pitchFamily="18" charset="0"/>
                <a:cs typeface="Times New Roman" panose="02020603050405020304" pitchFamily="18" charset="0"/>
              </a:rPr>
              <a:t>Вэшлер</a:t>
            </a:r>
            <a:r>
              <a:rPr lang="ru-RU" sz="2000" dirty="0" smtClean="0">
                <a:latin typeface="Times New Roman" panose="02020603050405020304" pitchFamily="18" charset="0"/>
                <a:cs typeface="Times New Roman" panose="02020603050405020304" pitchFamily="18" charset="0"/>
              </a:rPr>
              <a:t> и Ф. </a:t>
            </a:r>
            <a:r>
              <a:rPr lang="ru-RU" sz="2000" dirty="0" err="1" smtClean="0">
                <a:latin typeface="Times New Roman" panose="02020603050405020304" pitchFamily="18" charset="0"/>
                <a:cs typeface="Times New Roman" panose="02020603050405020304" pitchFamily="18" charset="0"/>
              </a:rPr>
              <a:t>Массарик</a:t>
            </a:r>
            <a:r>
              <a:rPr lang="ru-RU" sz="2000" dirty="0" smtClean="0">
                <a:latin typeface="Times New Roman" panose="02020603050405020304" pitchFamily="18" charset="0"/>
                <a:cs typeface="Times New Roman" panose="02020603050405020304" pitchFamily="18" charset="0"/>
              </a:rPr>
              <a:t> определяли лидерство как межличностное взаимодействие, проявляемое в определенной ситуации с помощью коммуникативного процесса и направленное на достижение специфической цели. П. </a:t>
            </a:r>
            <a:r>
              <a:rPr lang="ru-RU" sz="2000" dirty="0" err="1" smtClean="0">
                <a:latin typeface="Times New Roman" panose="02020603050405020304" pitchFamily="18" charset="0"/>
                <a:cs typeface="Times New Roman" panose="02020603050405020304" pitchFamily="18" charset="0"/>
              </a:rPr>
              <a:t>Друкер</a:t>
            </a:r>
            <a:r>
              <a:rPr lang="ru-RU" sz="2000" dirty="0" smtClean="0">
                <a:latin typeface="Times New Roman" panose="02020603050405020304" pitchFamily="18" charset="0"/>
                <a:cs typeface="Times New Roman" panose="02020603050405020304" pitchFamily="18" charset="0"/>
              </a:rPr>
              <a:t> отмечал, что лидерство – это способность поднять человеческое видение на уровень более широкого кругозора, более высоких стандартов, а также способность формировать личность.</a:t>
            </a: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778511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463308"/>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К настоящему времени проведено более 10 тыс. различного рода </a:t>
            </a:r>
            <a:r>
              <a:rPr lang="ru-RU" dirty="0" err="1" smtClean="0">
                <a:latin typeface="Times New Roman" panose="02020603050405020304" pitchFamily="18" charset="0"/>
                <a:cs typeface="Times New Roman" panose="02020603050405020304" pitchFamily="18" charset="0"/>
              </a:rPr>
              <a:t>ис</a:t>
            </a:r>
            <a:r>
              <a:rPr lang="ru-RU" dirty="0" smtClean="0">
                <a:latin typeface="Times New Roman" panose="02020603050405020304" pitchFamily="18" charset="0"/>
                <a:cs typeface="Times New Roman" panose="02020603050405020304" pitchFamily="18" charset="0"/>
              </a:rPr>
              <a:t>-следований феномена лидерства. Эффективный лидер обладает рядом качеств: </a:t>
            </a:r>
          </a:p>
          <a:p>
            <a:pPr algn="just"/>
            <a:r>
              <a:rPr lang="ru-RU" i="1" dirty="0" smtClean="0">
                <a:latin typeface="Times New Roman" panose="02020603050405020304" pitchFamily="18" charset="0"/>
                <a:cs typeface="Times New Roman" panose="02020603050405020304" pitchFamily="18" charset="0"/>
              </a:rPr>
              <a:t>1. Настойчиво стремится к управлению людьми. </a:t>
            </a:r>
          </a:p>
          <a:p>
            <a:pPr algn="just"/>
            <a:r>
              <a:rPr lang="ru-RU" i="1" dirty="0" smtClean="0">
                <a:latin typeface="Times New Roman" panose="02020603050405020304" pitchFamily="18" charset="0"/>
                <a:cs typeface="Times New Roman" panose="02020603050405020304" pitchFamily="18" charset="0"/>
              </a:rPr>
              <a:t>2. Признает, что не все знает сам. </a:t>
            </a:r>
          </a:p>
          <a:p>
            <a:pPr algn="just"/>
            <a:r>
              <a:rPr lang="ru-RU" i="1" dirty="0" smtClean="0">
                <a:latin typeface="Times New Roman" panose="02020603050405020304" pitchFamily="18" charset="0"/>
                <a:cs typeface="Times New Roman" panose="02020603050405020304" pitchFamily="18" charset="0"/>
              </a:rPr>
              <a:t>3. Ставит в известность подчиненных. </a:t>
            </a:r>
          </a:p>
          <a:p>
            <a:pPr algn="just"/>
            <a:r>
              <a:rPr lang="ru-RU" i="1" dirty="0" smtClean="0">
                <a:latin typeface="Times New Roman" panose="02020603050405020304" pitchFamily="18" charset="0"/>
                <a:cs typeface="Times New Roman" panose="02020603050405020304" pitchFamily="18" charset="0"/>
              </a:rPr>
              <a:t>4. Скучный труд превращает в творческий. </a:t>
            </a:r>
          </a:p>
          <a:p>
            <a:pPr algn="just"/>
            <a:r>
              <a:rPr lang="ru-RU" i="1" dirty="0" smtClean="0">
                <a:latin typeface="Times New Roman" panose="02020603050405020304" pitchFamily="18" charset="0"/>
                <a:cs typeface="Times New Roman" panose="02020603050405020304" pitchFamily="18" charset="0"/>
              </a:rPr>
              <a:t>5. Уверен в себе. </a:t>
            </a:r>
          </a:p>
          <a:p>
            <a:pPr algn="just"/>
            <a:r>
              <a:rPr lang="ru-RU" i="1" dirty="0" smtClean="0">
                <a:latin typeface="Times New Roman" panose="02020603050405020304" pitchFamily="18" charset="0"/>
                <a:cs typeface="Times New Roman" panose="02020603050405020304" pitchFamily="18" charset="0"/>
              </a:rPr>
              <a:t>6. Умеет ценить время подчиненных. </a:t>
            </a:r>
          </a:p>
          <a:p>
            <a:pPr algn="just"/>
            <a:r>
              <a:rPr lang="ru-RU" i="1" dirty="0" smtClean="0">
                <a:latin typeface="Times New Roman" panose="02020603050405020304" pitchFamily="18" charset="0"/>
                <a:cs typeface="Times New Roman" panose="02020603050405020304" pitchFamily="18" charset="0"/>
              </a:rPr>
              <a:t>7. Требователен и строг. </a:t>
            </a:r>
          </a:p>
          <a:p>
            <a:pPr algn="just"/>
            <a:r>
              <a:rPr lang="ru-RU" i="1" dirty="0" smtClean="0">
                <a:latin typeface="Times New Roman" panose="02020603050405020304" pitchFamily="18" charset="0"/>
                <a:cs typeface="Times New Roman" panose="02020603050405020304" pitchFamily="18" charset="0"/>
              </a:rPr>
              <a:t>8. Умеет поощрять и наказывать. </a:t>
            </a:r>
          </a:p>
          <a:p>
            <a:pPr algn="just"/>
            <a:r>
              <a:rPr lang="ru-RU" i="1" dirty="0" smtClean="0">
                <a:latin typeface="Times New Roman" panose="02020603050405020304" pitchFamily="18" charset="0"/>
                <a:cs typeface="Times New Roman" panose="02020603050405020304" pitchFamily="18" charset="0"/>
              </a:rPr>
              <a:t>9. Вежлив и приветлив. </a:t>
            </a:r>
          </a:p>
          <a:p>
            <a:pPr algn="just"/>
            <a:r>
              <a:rPr lang="ru-RU" i="1" dirty="0" smtClean="0">
                <a:latin typeface="Times New Roman" panose="02020603050405020304" pitchFamily="18" charset="0"/>
                <a:cs typeface="Times New Roman" panose="02020603050405020304" pitchFamily="18" charset="0"/>
              </a:rPr>
              <a:t>10. Обладает чувством юмора. </a:t>
            </a:r>
          </a:p>
          <a:p>
            <a:pPr algn="just"/>
            <a:r>
              <a:rPr lang="ru-RU" i="1" dirty="0" smtClean="0">
                <a:latin typeface="Times New Roman" panose="02020603050405020304" pitchFamily="18" charset="0"/>
                <a:cs typeface="Times New Roman" panose="02020603050405020304" pitchFamily="18" charset="0"/>
              </a:rPr>
              <a:t>11. Умеет говорить и молчать. </a:t>
            </a:r>
          </a:p>
          <a:p>
            <a:pPr algn="just"/>
            <a:r>
              <a:rPr lang="ru-RU" i="1" dirty="0" smtClean="0">
                <a:latin typeface="Times New Roman" panose="02020603050405020304" pitchFamily="18" charset="0"/>
                <a:cs typeface="Times New Roman" panose="02020603050405020304" pitchFamily="18" charset="0"/>
              </a:rPr>
              <a:t>12. Проявляет интерес к подчиненным. </a:t>
            </a:r>
          </a:p>
          <a:p>
            <a:pPr algn="just"/>
            <a:r>
              <a:rPr lang="ru-RU" dirty="0" smtClean="0">
                <a:latin typeface="Times New Roman" panose="02020603050405020304" pitchFamily="18" charset="0"/>
                <a:cs typeface="Times New Roman" panose="02020603050405020304" pitchFamily="18" charset="0"/>
              </a:rPr>
              <a:t>Лидеру необходимы особые черты: интерес к работе, наличие организаторских знаний и умений, стремление к лидерству, как правило, с раннего возраста. Под организаторскими умениями здесь понимаются: </a:t>
            </a:r>
          </a:p>
          <a:p>
            <a:pPr algn="just"/>
            <a:r>
              <a:rPr lang="ru-RU" dirty="0" smtClean="0">
                <a:latin typeface="Times New Roman" panose="02020603050405020304" pitchFamily="18" charset="0"/>
                <a:cs typeface="Times New Roman" panose="02020603050405020304" pitchFamily="18" charset="0"/>
              </a:rPr>
              <a:t> </a:t>
            </a:r>
            <a:r>
              <a:rPr lang="ru-RU" i="1" dirty="0" smtClean="0">
                <a:latin typeface="Times New Roman" panose="02020603050405020304" pitchFamily="18" charset="0"/>
                <a:cs typeface="Times New Roman" panose="02020603050405020304" pitchFamily="18" charset="0"/>
              </a:rPr>
              <a:t>способность находить путь к решению проблемы; </a:t>
            </a:r>
          </a:p>
          <a:p>
            <a:pPr algn="just"/>
            <a:r>
              <a:rPr lang="ru-RU" i="1" dirty="0" smtClean="0">
                <a:latin typeface="Times New Roman" panose="02020603050405020304" pitchFamily="18" charset="0"/>
                <a:cs typeface="Times New Roman" panose="02020603050405020304" pitchFamily="18" charset="0"/>
              </a:rPr>
              <a:t> умение подобрать и расставить людей; </a:t>
            </a:r>
          </a:p>
          <a:p>
            <a:pPr algn="just"/>
            <a:r>
              <a:rPr lang="ru-RU" i="1" dirty="0" smtClean="0">
                <a:latin typeface="Times New Roman" panose="02020603050405020304" pitchFamily="18" charset="0"/>
                <a:cs typeface="Times New Roman" panose="02020603050405020304" pitchFamily="18" charset="0"/>
              </a:rPr>
              <a:t> умение отдавать распоряжения; </a:t>
            </a:r>
          </a:p>
          <a:p>
            <a:pPr algn="just"/>
            <a:r>
              <a:rPr lang="ru-RU" i="1" dirty="0" smtClean="0">
                <a:latin typeface="Times New Roman" panose="02020603050405020304" pitchFamily="18" charset="0"/>
                <a:cs typeface="Times New Roman" panose="02020603050405020304" pitchFamily="18" charset="0"/>
              </a:rPr>
              <a:t> умение увлечь других предстоящей работой; </a:t>
            </a:r>
          </a:p>
          <a:p>
            <a:pPr algn="just"/>
            <a:r>
              <a:rPr lang="ru-RU" i="1" dirty="0" smtClean="0">
                <a:latin typeface="Times New Roman" panose="02020603050405020304" pitchFamily="18" charset="0"/>
                <a:cs typeface="Times New Roman" panose="02020603050405020304" pitchFamily="18" charset="0"/>
              </a:rPr>
              <a:t> умение влиять на других. Если подчиненный хорошо справляется с заданием только под давлением руководителя, то труд успешен, но не эффективен. Если же подчиненный справляется из-за внутренней мотивации, организованной руководителем, то труд и успешен, и эффективен.</a:t>
            </a:r>
            <a:endParaRPr lang="ru-RU"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035457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Если руководитель заинтересован только в успехе, то он делает акцент на позиционной (формальной) власти и жестком контроле, если его цель быть эффективным – на персональной (неформальной) власти и общем контроле. Модель лидера Дж. </a:t>
            </a:r>
            <a:r>
              <a:rPr lang="ru-RU" dirty="0" err="1" smtClean="0">
                <a:latin typeface="Times New Roman" panose="02020603050405020304" pitchFamily="18" charset="0"/>
                <a:cs typeface="Times New Roman" panose="02020603050405020304" pitchFamily="18" charset="0"/>
              </a:rPr>
              <a:t>Хоманса</a:t>
            </a:r>
            <a:r>
              <a:rPr lang="ru-RU" dirty="0" smtClean="0">
                <a:latin typeface="Times New Roman" panose="02020603050405020304" pitchFamily="18" charset="0"/>
                <a:cs typeface="Times New Roman" panose="02020603050405020304" pitchFamily="18" charset="0"/>
              </a:rPr>
              <a:t>. Модель включает три основных эле-мента: задания, взаимодействия и установки. От руководителя сотрудники получают задания, выполняя их, налаживают взаимодействие, результат которого – симпатии, антипатии, чувства, установки. Чем чаще взаимодействия, тем сильнее установки. И наоборот, чем длительнее взаимодействия, тем тождественнее установки, тем сотрудники более похожи. У них возникают общие нормы, то, чем они вместе дорожат. Нормы выполняются тем лучше, чем более сплочена общность. Нормы могут соблюдаться лучше, чем формальные правила. По отношению к нарушителям могут применяться неформальные санкции. Любая группа существует в трех измерениях: физическом, культур-ном и технологическом окружении, формирующих основу деятельности и взаимодействий внутри группы. В свою очередь, деятельность и взаимодействия способствуют появлению у людей, вовлеченных в группу, определенных эмоций и установок в отношении друг друга. Названные три измерения получили название внешней системы, поскольку члены группы не вольны в их выборе. Что же касается деятельности, взаимодействий и установок, они могут влиять друг на друга. Чем больше люди взаимодействуют друг с другом, тем все более положительно они могут относиться друг к другу. Верно и обратное: чем положительнее отношения, тем интенсивнее взаимодействия. Однако, задав начальные условия существования группы, внешняя система влияет на происходящее в группе все в меньшей степени, так как появляется то, что Дж. </a:t>
            </a:r>
            <a:r>
              <a:rPr lang="ru-RU" dirty="0" err="1" smtClean="0">
                <a:latin typeface="Times New Roman" panose="02020603050405020304" pitchFamily="18" charset="0"/>
                <a:cs typeface="Times New Roman" panose="02020603050405020304" pitchFamily="18" charset="0"/>
              </a:rPr>
              <a:t>Хоманс</a:t>
            </a:r>
            <a:r>
              <a:rPr lang="ru-RU" dirty="0" smtClean="0">
                <a:latin typeface="Times New Roman" panose="02020603050405020304" pitchFamily="18" charset="0"/>
                <a:cs typeface="Times New Roman" panose="02020603050405020304" pitchFamily="18" charset="0"/>
              </a:rPr>
              <a:t> назвал внутренней системой, включающей групповые нормы, способы взаимодействия и совместной деятельности. Тем не менее внешняя и внутренняя системы находятся в определенном взаимодействии. Изменение технологии приводит к изменениям внутри группы, новые способы совместной работы затем могут быть превращены в технологию.</a:t>
            </a:r>
          </a:p>
          <a:p>
            <a:pPr algn="just"/>
            <a:r>
              <a:rPr lang="ru-RU" b="1" dirty="0" smtClean="0">
                <a:latin typeface="Times New Roman" panose="02020603050405020304" pitchFamily="18" charset="0"/>
                <a:cs typeface="Times New Roman" panose="02020603050405020304" pitchFamily="18" charset="0"/>
              </a:rPr>
              <a:t>Теория стилей Р. </a:t>
            </a:r>
            <a:r>
              <a:rPr lang="ru-RU" b="1" dirty="0" err="1" smtClean="0">
                <a:latin typeface="Times New Roman" panose="02020603050405020304" pitchFamily="18" charset="0"/>
                <a:cs typeface="Times New Roman" panose="02020603050405020304" pitchFamily="18" charset="0"/>
              </a:rPr>
              <a:t>Лайкерта</a:t>
            </a:r>
            <a:r>
              <a:rPr lang="ru-RU" b="1" dirty="0" smtClean="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Ранее в теории управления основной акцент делался на цели организации. Современные концепции исходят из разнообразия поведения лидера. Если </a:t>
            </a:r>
            <a:r>
              <a:rPr lang="ru-RU" dirty="0" err="1" smtClean="0">
                <a:latin typeface="Times New Roman" panose="02020603050405020304" pitchFamily="18" charset="0"/>
                <a:cs typeface="Times New Roman" panose="02020603050405020304" pitchFamily="18" charset="0"/>
              </a:rPr>
              <a:t>проранжировать</a:t>
            </a:r>
            <a:r>
              <a:rPr lang="ru-RU" dirty="0" smtClean="0">
                <a:latin typeface="Times New Roman" panose="02020603050405020304" pitchFamily="18" charset="0"/>
                <a:cs typeface="Times New Roman" panose="02020603050405020304" pitchFamily="18" charset="0"/>
              </a:rPr>
              <a:t> такое многообразие, получится шкала. Ее крайние точки: 1) лидер авторитарного типа, максимально использующий свою власть и минимально – свободу подчиненных; 2) лидер демократического типа, ориентированный на коллективное принятие решений, допускающий максимум свободы при минимуме власти.</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527364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11498"/>
            <a:ext cx="12192000"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Между ними расположены все другие типы лидерского поведения. Реальные стили управления можно представить в виде континуума от 1 до 4. </a:t>
            </a:r>
          </a:p>
          <a:p>
            <a:pPr algn="just"/>
            <a:r>
              <a:rPr lang="ru-RU" b="1" dirty="0" smtClean="0">
                <a:latin typeface="Times New Roman" panose="02020603050405020304" pitchFamily="18" charset="0"/>
                <a:cs typeface="Times New Roman" panose="02020603050405020304" pitchFamily="18" charset="0"/>
              </a:rPr>
              <a:t>В модели 1 </a:t>
            </a:r>
            <a:r>
              <a:rPr lang="ru-RU" dirty="0" smtClean="0">
                <a:latin typeface="Times New Roman" panose="02020603050405020304" pitchFamily="18" charset="0"/>
                <a:cs typeface="Times New Roman" panose="02020603050405020304" pitchFamily="18" charset="0"/>
              </a:rPr>
              <a:t>руководитель не доверяет подчиненным, редко подключает их к принятию решений, а задачи спускаются вниз уже готовыми. Основной стимул – страх и угроза наказания, вознаграждения случайны, взаимодействие строится на взаимном недоверии. Формальная и неформальная организация находятся в противоборстве. </a:t>
            </a:r>
          </a:p>
          <a:p>
            <a:pPr algn="just"/>
            <a:r>
              <a:rPr lang="ru-RU" b="1" dirty="0" smtClean="0">
                <a:latin typeface="Times New Roman" panose="02020603050405020304" pitchFamily="18" charset="0"/>
                <a:cs typeface="Times New Roman" panose="02020603050405020304" pitchFamily="18" charset="0"/>
              </a:rPr>
              <a:t>Модель 2. </a:t>
            </a:r>
            <a:r>
              <a:rPr lang="ru-RU" dirty="0" smtClean="0">
                <a:latin typeface="Times New Roman" panose="02020603050405020304" pitchFamily="18" charset="0"/>
                <a:cs typeface="Times New Roman" panose="02020603050405020304" pitchFamily="18" charset="0"/>
              </a:rPr>
              <a:t>Руководство удостаивает подчиненных некоторым доверием, но как хозяин слуг. Часть решений делегируется вниз. Вознаграждение действительное, а наказание – потенциальное, и то, и другое используется для мотивации работников. Неформальная организация отчасти противостоит формальной. </a:t>
            </a:r>
          </a:p>
          <a:p>
            <a:pPr algn="just"/>
            <a:r>
              <a:rPr lang="ru-RU" b="1" dirty="0" smtClean="0">
                <a:latin typeface="Times New Roman" panose="02020603050405020304" pitchFamily="18" charset="0"/>
                <a:cs typeface="Times New Roman" panose="02020603050405020304" pitchFamily="18" charset="0"/>
              </a:rPr>
              <a:t>В модели 3 </a:t>
            </a:r>
            <a:r>
              <a:rPr lang="ru-RU" dirty="0" smtClean="0">
                <a:latin typeface="Times New Roman" panose="02020603050405020304" pitchFamily="18" charset="0"/>
                <a:cs typeface="Times New Roman" panose="02020603050405020304" pitchFamily="18" charset="0"/>
              </a:rPr>
              <a:t>руководство проявляет большее, но не полное доверие к подчиненным. Общие вопросы решаются наверху, частные делегируются вниз. Ограниченное включение в принятие решений используется для мотивирования. Неформальная организация если и существует, то не совпадает с формальной лишь частично. </a:t>
            </a:r>
          </a:p>
          <a:p>
            <a:pPr algn="just"/>
            <a:r>
              <a:rPr lang="ru-RU" b="1" dirty="0" smtClean="0">
                <a:latin typeface="Times New Roman" panose="02020603050405020304" pitchFamily="18" charset="0"/>
                <a:cs typeface="Times New Roman" panose="02020603050405020304" pitchFamily="18" charset="0"/>
              </a:rPr>
              <a:t>Модель 4 </a:t>
            </a:r>
            <a:r>
              <a:rPr lang="ru-RU" dirty="0" smtClean="0">
                <a:latin typeface="Times New Roman" panose="02020603050405020304" pitchFamily="18" charset="0"/>
                <a:cs typeface="Times New Roman" panose="02020603050405020304" pitchFamily="18" charset="0"/>
              </a:rPr>
              <a:t>характеризует полное доверие. Процесс принятия решений рассредоточен по всем уровням, хотя и интегрирован. Поток коммуникаций идет не только вверх – вниз, но и горизонтально. Формальная и не-формальная организации совпадают. Р. </a:t>
            </a:r>
            <a:r>
              <a:rPr lang="ru-RU" dirty="0" err="1" smtClean="0">
                <a:latin typeface="Times New Roman" panose="02020603050405020304" pitchFamily="18" charset="0"/>
                <a:cs typeface="Times New Roman" panose="02020603050405020304" pitchFamily="18" charset="0"/>
              </a:rPr>
              <a:t>Лайкерт</a:t>
            </a:r>
            <a:r>
              <a:rPr lang="ru-RU" dirty="0" smtClean="0">
                <a:latin typeface="Times New Roman" panose="02020603050405020304" pitchFamily="18" charset="0"/>
                <a:cs typeface="Times New Roman" panose="02020603050405020304" pitchFamily="18" charset="0"/>
              </a:rPr>
              <a:t> назвал модель 1 ориентированной на задачу с жестко структурированной системой управления, а модель 4 – ориентированной на взаимоотношения, в основе которых лежат бригадная организация тру-да, коллегиальное управление, делегирование полномочий и общий контроль. Р. </a:t>
            </a:r>
            <a:r>
              <a:rPr lang="ru-RU" dirty="0" err="1" smtClean="0">
                <a:latin typeface="Times New Roman" panose="02020603050405020304" pitchFamily="18" charset="0"/>
                <a:cs typeface="Times New Roman" panose="02020603050405020304" pitchFamily="18" charset="0"/>
              </a:rPr>
              <a:t>Лайкерт</a:t>
            </a:r>
            <a:r>
              <a:rPr lang="ru-RU" dirty="0" smtClean="0">
                <a:latin typeface="Times New Roman" panose="02020603050405020304" pitchFamily="18" charset="0"/>
                <a:cs typeface="Times New Roman" panose="02020603050405020304" pitchFamily="18" charset="0"/>
              </a:rPr>
              <a:t> разработал методику экспертной оценки из 20 пунктов, построенных в виде шкал. По мнению автора, более эффективна модель 4.</a:t>
            </a:r>
          </a:p>
          <a:p>
            <a:pPr algn="just"/>
            <a:r>
              <a:rPr lang="ru-RU" b="1" dirty="0" smtClean="0">
                <a:latin typeface="Times New Roman" panose="02020603050405020304" pitchFamily="18" charset="0"/>
                <a:cs typeface="Times New Roman" panose="02020603050405020304" pitchFamily="18" charset="0"/>
              </a:rPr>
              <a:t>Модель «стимулирующего» и «предупредительного» стилей управления</a:t>
            </a:r>
            <a:r>
              <a:rPr lang="ru-RU" dirty="0" smtClean="0">
                <a:latin typeface="Times New Roman" panose="02020603050405020304" pitchFamily="18" charset="0"/>
                <a:cs typeface="Times New Roman" panose="02020603050405020304" pitchFamily="18" charset="0"/>
              </a:rPr>
              <a:t>. </a:t>
            </a:r>
          </a:p>
          <a:p>
            <a:pPr algn="just"/>
            <a:r>
              <a:rPr lang="ru-RU" dirty="0" smtClean="0">
                <a:latin typeface="Times New Roman" panose="02020603050405020304" pitchFamily="18" charset="0"/>
                <a:cs typeface="Times New Roman" panose="02020603050405020304" pitchFamily="18" charset="0"/>
              </a:rPr>
              <a:t>В университете г. Огайо (США) разработан опросник, со-стоящий из 15 показателей. Факторный анализ показал, что имеют место два стиля, независимых друг от друга: «стимулирующий» и «предупреди-тельный». Высокие оценки по шкале «стимулирующего» стиля не </a:t>
            </a:r>
            <a:r>
              <a:rPr lang="ru-RU" dirty="0" err="1" smtClean="0">
                <a:latin typeface="Times New Roman" panose="02020603050405020304" pitchFamily="18" charset="0"/>
                <a:cs typeface="Times New Roman" panose="02020603050405020304" pitchFamily="18" charset="0"/>
              </a:rPr>
              <a:t>означа</a:t>
            </a:r>
            <a:r>
              <a:rPr lang="ru-RU" dirty="0" smtClean="0">
                <a:latin typeface="Times New Roman" panose="02020603050405020304" pitchFamily="18" charset="0"/>
                <a:cs typeface="Times New Roman" panose="02020603050405020304" pitchFamily="18" charset="0"/>
              </a:rPr>
              <a:t>-ют низких оценок по шкале «предупредительного» стиля. Модель ситуативного руководства. Теория Ф.Э. </a:t>
            </a:r>
            <a:r>
              <a:rPr lang="ru-RU" dirty="0" err="1" smtClean="0">
                <a:latin typeface="Times New Roman" panose="02020603050405020304" pitchFamily="18" charset="0"/>
                <a:cs typeface="Times New Roman" panose="02020603050405020304" pitchFamily="18" charset="0"/>
              </a:rPr>
              <a:t>Фидлера</a:t>
            </a:r>
            <a:r>
              <a:rPr lang="ru-RU" dirty="0" smtClean="0">
                <a:latin typeface="Times New Roman" panose="02020603050405020304" pitchFamily="18" charset="0"/>
                <a:cs typeface="Times New Roman" panose="02020603050405020304" pitchFamily="18" charset="0"/>
              </a:rPr>
              <a:t> допуска-</a:t>
            </a:r>
            <a:r>
              <a:rPr lang="ru-RU" dirty="0" err="1" smtClean="0">
                <a:latin typeface="Times New Roman" panose="02020603050405020304" pitchFamily="18" charset="0"/>
                <a:cs typeface="Times New Roman" panose="02020603050405020304" pitchFamily="18" charset="0"/>
              </a:rPr>
              <a:t>ет</a:t>
            </a:r>
            <a:r>
              <a:rPr lang="ru-RU" dirty="0" smtClean="0">
                <a:latin typeface="Times New Roman" panose="02020603050405020304" pitchFamily="18" charset="0"/>
                <a:cs typeface="Times New Roman" panose="02020603050405020304" pitchFamily="18" charset="0"/>
              </a:rPr>
              <a:t> множественность оптимальных стилей руководства. В соответствии с этой теорией производительность группы зависит от взаимодействия стиля руководства и степени благоприятности ситуации.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446931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463308"/>
          </a:xfrm>
          <a:prstGeom prst="rect">
            <a:avLst/>
          </a:prstGeom>
        </p:spPr>
        <p:txBody>
          <a:bodyPr wrap="square">
            <a:spAutoFit/>
          </a:bodyPr>
          <a:lstStyle/>
          <a:p>
            <a:pPr algn="just"/>
            <a:r>
              <a:rPr lang="ru-RU" b="1" dirty="0" smtClean="0">
                <a:latin typeface="Times New Roman" panose="02020603050405020304" pitchFamily="18" charset="0"/>
                <a:cs typeface="Times New Roman" panose="02020603050405020304" pitchFamily="18" charset="0"/>
              </a:rPr>
              <a:t>Легче быть руководителем, если: </a:t>
            </a:r>
          </a:p>
          <a:p>
            <a:pPr algn="just"/>
            <a:r>
              <a:rPr lang="ru-RU" i="1" dirty="0" smtClean="0">
                <a:latin typeface="Times New Roman" panose="02020603050405020304" pitchFamily="18" charset="0"/>
                <a:cs typeface="Times New Roman" panose="02020603050405020304" pitchFamily="18" charset="0"/>
              </a:rPr>
              <a:t> группа доверяет и симпатизирует руководителю; </a:t>
            </a:r>
          </a:p>
          <a:p>
            <a:pPr algn="just"/>
            <a:r>
              <a:rPr lang="ru-RU" i="1" dirty="0" smtClean="0">
                <a:latin typeface="Times New Roman" panose="02020603050405020304" pitchFamily="18" charset="0"/>
                <a:cs typeface="Times New Roman" panose="02020603050405020304" pitchFamily="18" charset="0"/>
              </a:rPr>
              <a:t> группа выполняет четко сформулированные задачи; </a:t>
            </a:r>
          </a:p>
          <a:p>
            <a:pPr algn="just"/>
            <a:r>
              <a:rPr lang="ru-RU" i="1" dirty="0" smtClean="0">
                <a:latin typeface="Times New Roman" panose="02020603050405020304" pitchFamily="18" charset="0"/>
                <a:cs typeface="Times New Roman" panose="02020603050405020304" pitchFamily="18" charset="0"/>
              </a:rPr>
              <a:t> положение руководителя подкреплено реальной властью. </a:t>
            </a:r>
          </a:p>
          <a:p>
            <a:pPr algn="just"/>
            <a:r>
              <a:rPr lang="ru-RU" dirty="0" smtClean="0">
                <a:latin typeface="Times New Roman" panose="02020603050405020304" pitchFamily="18" charset="0"/>
                <a:cs typeface="Times New Roman" panose="02020603050405020304" pitchFamily="18" charset="0"/>
              </a:rPr>
              <a:t>При наличии всех этих условий наилучшим стилем руководства с целью хорошего выполнения работы является руководство, </a:t>
            </a:r>
            <a:r>
              <a:rPr lang="ru-RU" dirty="0" err="1" smtClean="0">
                <a:latin typeface="Times New Roman" panose="02020603050405020304" pitchFamily="18" charset="0"/>
                <a:cs typeface="Times New Roman" panose="02020603050405020304" pitchFamily="18" charset="0"/>
              </a:rPr>
              <a:t>ориентированнoe</a:t>
            </a:r>
            <a:r>
              <a:rPr lang="ru-RU" dirty="0" smtClean="0">
                <a:latin typeface="Times New Roman" panose="02020603050405020304" pitchFamily="18" charset="0"/>
                <a:cs typeface="Times New Roman" panose="02020603050405020304" pitchFamily="18" charset="0"/>
              </a:rPr>
              <a:t> на задачу. Если все перечисленные условия не выполняются, наилучшим также будет руководство, ориентированное на задачу. Иначе говоря, руководители, ориентированные на задачу, действуют лучше либо в край-не благоприятных, либо в крайне неблагоприятных ситуациях. В ситуациях со средней благоприятностью лучше действуют руководители, ориентированные на отношения.</a:t>
            </a:r>
          </a:p>
          <a:p>
            <a:pPr algn="just"/>
            <a:r>
              <a:rPr lang="ru-RU" dirty="0" smtClean="0">
                <a:latin typeface="Times New Roman" panose="02020603050405020304" pitchFamily="18" charset="0"/>
                <a:cs typeface="Times New Roman" panose="02020603050405020304" pitchFamily="18" charset="0"/>
              </a:rPr>
              <a:t>Ф.Э. </a:t>
            </a:r>
            <a:r>
              <a:rPr lang="ru-RU" dirty="0" err="1" smtClean="0">
                <a:latin typeface="Times New Roman" panose="02020603050405020304" pitchFamily="18" charset="0"/>
                <a:cs typeface="Times New Roman" panose="02020603050405020304" pitchFamily="18" charset="0"/>
              </a:rPr>
              <a:t>Фидлер</a:t>
            </a:r>
            <a:r>
              <a:rPr lang="ru-RU" dirty="0" smtClean="0">
                <a:latin typeface="Times New Roman" panose="02020603050405020304" pitchFamily="18" charset="0"/>
                <a:cs typeface="Times New Roman" panose="02020603050405020304" pitchFamily="18" charset="0"/>
              </a:rPr>
              <a:t> исходил из предположения, что стиль руководства изменить очень трудно, и поэтому выступал за проектирование ситуации, в которую будет «помещен» руководитель со сложившимся стилем. Поскольку руководитель изменить себя и свой стиль управления, как правило, не способен, его нужно исходя из ситуации и стоящей задачи помещать в те условия, где он сможет наилучшим образом себя проявить. Важен и вывод о том, что каждая ситуация, в которой проявляется руководство, всегда есть сочетание действий руководителя, поведения его подчиненных, времени, места и других обстоятельств. И это сочетание чаще неблагоприятно, чем благоприятно. Этой же точки зрения придерживается и один из ведущих представителей теории «человеческих ресурсов» Д. </a:t>
            </a:r>
            <a:r>
              <a:rPr lang="ru-RU" dirty="0" err="1" smtClean="0">
                <a:latin typeface="Times New Roman" panose="02020603050405020304" pitchFamily="18" charset="0"/>
                <a:cs typeface="Times New Roman" panose="02020603050405020304" pitchFamily="18" charset="0"/>
              </a:rPr>
              <a:t>МакГрегор</a:t>
            </a:r>
            <a:r>
              <a:rPr lang="ru-RU" dirty="0" smtClean="0">
                <a:latin typeface="Times New Roman" panose="02020603050405020304" pitchFamily="18" charset="0"/>
                <a:cs typeface="Times New Roman" panose="02020603050405020304" pitchFamily="18" charset="0"/>
              </a:rPr>
              <a:t>, который считает, что лидерство – это всегда определенное социальное отношение. В понятие «лидерство» следует включить по крайней мере четыре переменные: </a:t>
            </a:r>
            <a:r>
              <a:rPr lang="ru-RU" i="1" dirty="0" smtClean="0">
                <a:latin typeface="Times New Roman" panose="02020603050405020304" pitchFamily="18" charset="0"/>
                <a:cs typeface="Times New Roman" panose="02020603050405020304" pitchFamily="18" charset="0"/>
              </a:rPr>
              <a:t>1) характеристики лидера; 2) позиции, потребности и прочие характеристики его последователей; 3) характеристики организации: ее цель, структуру, природу задач, подлежащих выполнению; 4) социальную, экономическую и политическую среду. </a:t>
            </a:r>
          </a:p>
          <a:p>
            <a:pPr algn="just"/>
            <a:r>
              <a:rPr lang="ru-RU" dirty="0" smtClean="0">
                <a:latin typeface="Times New Roman" panose="02020603050405020304" pitchFamily="18" charset="0"/>
                <a:cs typeface="Times New Roman" panose="02020603050405020304" pitchFamily="18" charset="0"/>
              </a:rPr>
              <a:t>Таким образом, личностные особенности лидера не могут не рассматриваться в более широком контексте. Участие в организации ведет к появлению социального «пласта» в анализе психологических характеристик лидерства и менеджмента. Ф.Э. </a:t>
            </a:r>
            <a:r>
              <a:rPr lang="ru-RU" dirty="0" err="1" smtClean="0">
                <a:latin typeface="Times New Roman" panose="02020603050405020304" pitchFamily="18" charset="0"/>
                <a:cs typeface="Times New Roman" panose="02020603050405020304" pitchFamily="18" charset="0"/>
              </a:rPr>
              <a:t>Фидлер</a:t>
            </a:r>
            <a:r>
              <a:rPr lang="ru-RU" dirty="0" smtClean="0">
                <a:latin typeface="Times New Roman" panose="02020603050405020304" pitchFamily="18" charset="0"/>
                <a:cs typeface="Times New Roman" panose="02020603050405020304" pitchFamily="18" charset="0"/>
              </a:rPr>
              <a:t> заложил основу для ситуационного подхода к управлению.</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92934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186309"/>
          </a:xfrm>
          <a:prstGeom prst="rect">
            <a:avLst/>
          </a:prstGeom>
        </p:spPr>
        <p:txBody>
          <a:bodyPr wrap="square">
            <a:spAutoFit/>
          </a:bodyPr>
          <a:lstStyle/>
          <a:p>
            <a:pPr algn="just"/>
            <a:r>
              <a:rPr lang="ru-RU" b="1" dirty="0" smtClean="0">
                <a:latin typeface="Times New Roman" panose="02020603050405020304" pitchFamily="18" charset="0"/>
                <a:cs typeface="Times New Roman" panose="02020603050405020304" pitchFamily="18" charset="0"/>
              </a:rPr>
              <a:t>Концепция «3-D». </a:t>
            </a:r>
          </a:p>
          <a:p>
            <a:pPr algn="just"/>
            <a:r>
              <a:rPr lang="ru-RU" dirty="0" smtClean="0">
                <a:latin typeface="Times New Roman" panose="02020603050405020304" pitchFamily="18" charset="0"/>
                <a:cs typeface="Times New Roman" panose="02020603050405020304" pitchFamily="18" charset="0"/>
              </a:rPr>
              <a:t>Автором данной концепции является В. </a:t>
            </a:r>
            <a:r>
              <a:rPr lang="ru-RU" dirty="0" err="1" smtClean="0">
                <a:latin typeface="Times New Roman" panose="02020603050405020304" pitchFamily="18" charset="0"/>
                <a:cs typeface="Times New Roman" panose="02020603050405020304" pitchFamily="18" charset="0"/>
              </a:rPr>
              <a:t>Реддин</a:t>
            </a:r>
            <a:r>
              <a:rPr lang="ru-RU" dirty="0" smtClean="0">
                <a:latin typeface="Times New Roman" panose="02020603050405020304" pitchFamily="18" charset="0"/>
                <a:cs typeface="Times New Roman" panose="02020603050405020304" pitchFamily="18" charset="0"/>
              </a:rPr>
              <a:t>. Согласно концепции «3-D» руководители классифицируются следующим образом: 1) отдыхающие бюрократы. Их энтузиазм к работе невелик, и они влияют на подчиненных разлагающе; 2) миссионеры. Люди, ставящие гармонию и отношения выше других результатов деятельности. Они не эффективны, так как их желание быть «хорошими» тормозит повышение производительности; 3) автократы. Ставят достижение цели выше других параметров. Они неэффективны, так как недооценивают хорошие отношения, их не любят подчиненные. Поэтому им часто приходится использовать прямое давление для достижения результатов; 4) искатели компромиссов. Они отдают должное как задаче, так и отношениям с подчиненными, однако не способны к принятию отчетливых решений. Компромисс – их метод работы на рынке; 5) эффективные бюрократы. Люди, которые просто следуют правилам, не особенно обращая внимание на нюансы задания и отношений с другими. Они успешны в формировании морально оправданных отношений и в достижении целей, но не испытывают реального интереса ни к заданию, ни к отношениям; 6) девелоперы. Испытывают имплицитное доверие к людям, рассматривают работу как способ развития талантов других людей, создают рабочую атмосферу с максимальными мотивацией и удовлетворенностью подчиненных. Однако развитие персонала не всегда </a:t>
            </a:r>
            <a:r>
              <a:rPr lang="ru-RU" dirty="0" err="1" smtClean="0">
                <a:latin typeface="Times New Roman" panose="02020603050405020304" pitchFamily="18" charset="0"/>
                <a:cs typeface="Times New Roman" panose="02020603050405020304" pitchFamily="18" charset="0"/>
              </a:rPr>
              <a:t>релевантно</a:t>
            </a:r>
            <a:r>
              <a:rPr lang="ru-RU" dirty="0" smtClean="0">
                <a:latin typeface="Times New Roman" panose="02020603050405020304" pitchFamily="18" charset="0"/>
                <a:cs typeface="Times New Roman" panose="02020603050405020304" pitchFamily="18" charset="0"/>
              </a:rPr>
              <a:t> высшим достижениям в производительности, и в этом их слабость; 7) доброжелательные автократы. Эффективны в том, что могут мотивировать других к наилучшему выполнению задания, не ухудшая отношений с ними; 8) исполнители. Уделяют должное внимание и задаче, и отношениям, и краткосрочным и долгосрочным целям, умеют подходить к каждому сотруднику дифференцированно.</a:t>
            </a:r>
          </a:p>
          <a:p>
            <a:pPr algn="just"/>
            <a:r>
              <a:rPr lang="ru-RU" b="1" dirty="0" smtClean="0">
                <a:latin typeface="Times New Roman" panose="02020603050405020304" pitchFamily="18" charset="0"/>
                <a:cs typeface="Times New Roman" panose="02020603050405020304" pitchFamily="18" charset="0"/>
              </a:rPr>
              <a:t>Трехфакторная модель лидерства. </a:t>
            </a:r>
          </a:p>
          <a:p>
            <a:pPr algn="just"/>
            <a:r>
              <a:rPr lang="ru-RU" dirty="0" smtClean="0">
                <a:latin typeface="Times New Roman" panose="02020603050405020304" pitchFamily="18" charset="0"/>
                <a:cs typeface="Times New Roman" panose="02020603050405020304" pitchFamily="18" charset="0"/>
              </a:rPr>
              <a:t>В последние годы приобрели популярность две тестовые методики оценки свойств лидеров: многофакторный опросник лидерства (MLQ) и опросник управленческой практики (</a:t>
            </a:r>
            <a:r>
              <a:rPr lang="ru-RU" dirty="0" err="1" smtClean="0">
                <a:latin typeface="Times New Roman" panose="02020603050405020304" pitchFamily="18" charset="0"/>
                <a:cs typeface="Times New Roman" panose="02020603050405020304" pitchFamily="18" charset="0"/>
              </a:rPr>
              <a:t>Managerial</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Practices</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Survey</a:t>
            </a:r>
            <a:r>
              <a:rPr lang="ru-RU" dirty="0" smtClean="0">
                <a:latin typeface="Times New Roman" panose="02020603050405020304" pitchFamily="18" charset="0"/>
                <a:cs typeface="Times New Roman" panose="02020603050405020304" pitchFamily="18" charset="0"/>
              </a:rPr>
              <a:t> – MRS). MLQ может быть использован для определения потребностей в раз-витии у лидеров, находящихся на самом верху управленческой иерархии. MRS рекомендовано применять менеджерам среднего уровня в целях создания обратной связи.</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86377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 y="0"/>
            <a:ext cx="12064621"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Бернс (1978) был первым, кто попытался развернуто определить, что такое «трансформационное лидерство». Он считал, лидерство может осуществляться двумя путями: или </a:t>
            </a:r>
            <a:r>
              <a:rPr lang="ru-RU" dirty="0" err="1" smtClean="0">
                <a:latin typeface="Times New Roman" panose="02020603050405020304" pitchFamily="18" charset="0"/>
                <a:cs typeface="Times New Roman" panose="02020603050405020304" pitchFamily="18" charset="0"/>
              </a:rPr>
              <a:t>трансакционным</a:t>
            </a:r>
            <a:r>
              <a:rPr lang="ru-RU" dirty="0" smtClean="0">
                <a:latin typeface="Times New Roman" panose="02020603050405020304" pitchFamily="18" charset="0"/>
                <a:cs typeface="Times New Roman" panose="02020603050405020304" pitchFamily="18" charset="0"/>
              </a:rPr>
              <a:t>, или трансформационным. В 1994 г. была предложена гипотеза, в соответствии с которой трансформационное лидерство моделируется четырьмя координатами:  первая – идеализированное влияние;  вторая – инспирированная лидером мотивация;  третья – интеллектуальная стимуляция;  четвертая – индивидуальный подход. Современная таксономия видов менеджерского поведения включает 14 категорий поведения. На этой базе построена методика MPS. Совместное исследование обеих методик, проведенное Дж. В. </a:t>
            </a:r>
            <a:r>
              <a:rPr lang="ru-RU" dirty="0" err="1" smtClean="0">
                <a:latin typeface="Times New Roman" panose="02020603050405020304" pitchFamily="18" charset="0"/>
                <a:cs typeface="Times New Roman" panose="02020603050405020304" pitchFamily="18" charset="0"/>
              </a:rPr>
              <a:t>Трей</a:t>
            </a:r>
            <a:r>
              <a:rPr lang="ru-RU" dirty="0" smtClean="0">
                <a:latin typeface="Times New Roman" panose="02020603050405020304" pitchFamily="18" charset="0"/>
                <a:cs typeface="Times New Roman" panose="02020603050405020304" pitchFamily="18" charset="0"/>
              </a:rPr>
              <a:t>-си и Т.Р. </a:t>
            </a:r>
            <a:r>
              <a:rPr lang="ru-RU" dirty="0" err="1" smtClean="0">
                <a:latin typeface="Times New Roman" panose="02020603050405020304" pitchFamily="18" charset="0"/>
                <a:cs typeface="Times New Roman" panose="02020603050405020304" pitchFamily="18" charset="0"/>
              </a:rPr>
              <a:t>Хинкин</a:t>
            </a:r>
            <a:r>
              <a:rPr lang="ru-RU" dirty="0" smtClean="0">
                <a:latin typeface="Times New Roman" panose="02020603050405020304" pitchFamily="18" charset="0"/>
                <a:cs typeface="Times New Roman" panose="02020603050405020304" pitchFamily="18" charset="0"/>
              </a:rPr>
              <a:t> (1998) и основанное на факторном анализе полученных результатов, во-первых, показало их значительное сходство, а во-вторых, позволило выявить некоторое новое пространство из трех факторов (координат), в котором может быть оценено лидерство: 1) «нетривиальность» – касается нетрадиционных подходов, которые лидер использует при решении проблем, принятии решений, совершенствовании функционирования собственной организации; 2) «забота» – требует индивидуального подхода к каждому последователю, к выявлению его сильных сторон и его продвижению вверх по служебной лестнице; 3) «видение» – предполагает видение будущего, точность прогноза, ориентацию лидера на цели, проявляемую им в поведении.</a:t>
            </a:r>
          </a:p>
          <a:p>
            <a:pPr algn="just"/>
            <a:r>
              <a:rPr lang="ru-RU" b="1" dirty="0" smtClean="0">
                <a:latin typeface="Times New Roman" panose="02020603050405020304" pitchFamily="18" charset="0"/>
                <a:cs typeface="Times New Roman" panose="02020603050405020304" pitchFamily="18" charset="0"/>
              </a:rPr>
              <a:t>Модель «путь–цель». </a:t>
            </a:r>
          </a:p>
          <a:p>
            <a:pPr algn="just"/>
            <a:r>
              <a:rPr lang="ru-RU" dirty="0" smtClean="0">
                <a:latin typeface="Times New Roman" panose="02020603050405020304" pitchFamily="18" charset="0"/>
                <a:cs typeface="Times New Roman" panose="02020603050405020304" pitchFamily="18" charset="0"/>
              </a:rPr>
              <a:t>Данная модель лидерства была разработана Т. </a:t>
            </a:r>
            <a:r>
              <a:rPr lang="ru-RU" dirty="0" err="1" smtClean="0">
                <a:latin typeface="Times New Roman" panose="02020603050405020304" pitchFamily="18" charset="0"/>
                <a:cs typeface="Times New Roman" panose="02020603050405020304" pitchFamily="18" charset="0"/>
              </a:rPr>
              <a:t>Митчелом</a:t>
            </a:r>
            <a:r>
              <a:rPr lang="ru-RU" dirty="0" smtClean="0">
                <a:latin typeface="Times New Roman" panose="02020603050405020304" pitchFamily="18" charset="0"/>
                <a:cs typeface="Times New Roman" panose="02020603050405020304" pitchFamily="18" charset="0"/>
              </a:rPr>
              <a:t> и Р. Хаусом. Согласно этой модели, руководитель может побуждать подчиненных к достижению целей организации, воздействуя на пути достижения этих целей. Поэтому основная задача руководства состоит в том, чтобы объяснить подчиненным, какие блага их ожидают в случае хорошей работы, устранить помехи на пути ее осуществления, оказать не-обходимую поддержку, дать совет, направить действия по верному пути.</a:t>
            </a:r>
          </a:p>
          <a:p>
            <a:pPr algn="just"/>
            <a:r>
              <a:rPr lang="ru-RU" dirty="0" smtClean="0">
                <a:latin typeface="Times New Roman" panose="02020603050405020304" pitchFamily="18" charset="0"/>
                <a:cs typeface="Times New Roman" panose="02020603050405020304" pitchFamily="18" charset="0"/>
              </a:rPr>
              <a:t>Если у сотрудников большая потребность в самоуважении и принадлежности к коллективу, то предпочтителен «стиль поддержки», аналогичный стилю, ориентированному на человеческие отношения. Когда сотрудники стремятся к автономии и самостоятельности, лучше, как считают </a:t>
            </a:r>
            <a:r>
              <a:rPr lang="ru-RU" dirty="0" err="1" smtClean="0">
                <a:latin typeface="Times New Roman" panose="02020603050405020304" pitchFamily="18" charset="0"/>
                <a:cs typeface="Times New Roman" panose="02020603050405020304" pitchFamily="18" charset="0"/>
              </a:rPr>
              <a:t>ав</a:t>
            </a:r>
            <a:r>
              <a:rPr lang="ru-RU" dirty="0" smtClean="0">
                <a:latin typeface="Times New Roman" panose="02020603050405020304" pitchFamily="18" charset="0"/>
                <a:cs typeface="Times New Roman" panose="02020603050405020304" pitchFamily="18" charset="0"/>
              </a:rPr>
              <a:t>-торы, использовать инструментальный стиль. Объясняется это тем, что подчиненные, особенно тогда, когда от них ничего не зависит, желая </a:t>
            </a:r>
            <a:r>
              <a:rPr lang="ru-RU" dirty="0" err="1" smtClean="0">
                <a:latin typeface="Times New Roman" panose="02020603050405020304" pitchFamily="18" charset="0"/>
                <a:cs typeface="Times New Roman" panose="02020603050405020304" pitchFamily="18" charset="0"/>
              </a:rPr>
              <a:t>по-скорее</a:t>
            </a:r>
            <a:r>
              <a:rPr lang="ru-RU" dirty="0" smtClean="0">
                <a:latin typeface="Times New Roman" panose="02020603050405020304" pitchFamily="18" charset="0"/>
                <a:cs typeface="Times New Roman" panose="02020603050405020304" pitchFamily="18" charset="0"/>
              </a:rPr>
              <a:t> выполнить задание, предпочитают, чтобы им указывали, что и как нужно делать, и создавали необходимые условия работы.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62299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06442"/>
            <a:ext cx="12192000" cy="7294305"/>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Там, где подчиненные стремятся к высоким результатам и уверены, что смогут их достичь, применяется стиль, ориентированный на «достижение». Руководитель ставит перед ними посильные задачи и ожидает, что они без принуждения будут по мере возможности их самостоятельно решать, а ему останется лишь обеспечить необходимые для этого условия.</a:t>
            </a:r>
          </a:p>
          <a:p>
            <a:pPr algn="just"/>
            <a:r>
              <a:rPr lang="ru-RU" dirty="0" smtClean="0">
                <a:latin typeface="Times New Roman" panose="02020603050405020304" pitchFamily="18" charset="0"/>
                <a:cs typeface="Times New Roman" panose="02020603050405020304" pitchFamily="18" charset="0"/>
              </a:rPr>
              <a:t>Стиль руководства, ориентированный на участие исполнителей в принятии решений, больше всего соответствует ситуации, когда те стремятся реализовать себя в управлении. Руководитель при этом должен делится с ними информацией, широко использовать их идеи.</a:t>
            </a:r>
          </a:p>
          <a:p>
            <a:pPr algn="just"/>
            <a:r>
              <a:rPr lang="ru-RU" dirty="0" smtClean="0">
                <a:latin typeface="Times New Roman" panose="02020603050405020304" pitchFamily="18" charset="0"/>
                <a:cs typeface="Times New Roman" panose="02020603050405020304" pitchFamily="18" charset="0"/>
              </a:rPr>
              <a:t>В неоднозначных ситуациях целесообразен «инструментальный» стиль, поскольку руководитель лучше видит ситуацию в целом и его указания могут служить для подчиненных хорошим ориентиром. Однако при этом с указаниями нельзя «перебарщивать», так как исполнители могут это принять за чрезмерный контроль.</a:t>
            </a:r>
          </a:p>
          <a:p>
            <a:pPr algn="just"/>
            <a:r>
              <a:rPr lang="ru-RU" dirty="0" smtClean="0">
                <a:latin typeface="Times New Roman" panose="02020603050405020304" pitchFamily="18" charset="0"/>
                <a:cs typeface="Times New Roman" panose="02020603050405020304" pitchFamily="18" charset="0"/>
              </a:rPr>
              <a:t>Поначалу Р. Хаус рассматривал лишь два стиля руководства: стиль поддержки и инструментальный стиль. Стиль поддержки аналогичен </a:t>
            </a:r>
            <a:r>
              <a:rPr lang="ru-RU" dirty="0" err="1" smtClean="0">
                <a:latin typeface="Times New Roman" panose="02020603050405020304" pitchFamily="18" charset="0"/>
                <a:cs typeface="Times New Roman" panose="02020603050405020304" pitchFamily="18" charset="0"/>
              </a:rPr>
              <a:t>сти-лю</a:t>
            </a:r>
            <a:r>
              <a:rPr lang="ru-RU" dirty="0" smtClean="0">
                <a:latin typeface="Times New Roman" panose="02020603050405020304" pitchFamily="18" charset="0"/>
                <a:cs typeface="Times New Roman" panose="02020603050405020304" pitchFamily="18" charset="0"/>
              </a:rPr>
              <a:t>, ориентированному на человека или на человеческие отношения. </a:t>
            </a:r>
            <a:r>
              <a:rPr lang="ru-RU" dirty="0" err="1" smtClean="0">
                <a:latin typeface="Times New Roman" panose="02020603050405020304" pitchFamily="18" charset="0"/>
                <a:cs typeface="Times New Roman" panose="02020603050405020304" pitchFamily="18" charset="0"/>
              </a:rPr>
              <a:t>Инст-рументальный</a:t>
            </a:r>
            <a:r>
              <a:rPr lang="ru-RU" dirty="0" smtClean="0">
                <a:latin typeface="Times New Roman" panose="02020603050405020304" pitchFamily="18" charset="0"/>
                <a:cs typeface="Times New Roman" panose="02020603050405020304" pitchFamily="18" charset="0"/>
              </a:rPr>
              <a:t> стиль аналогичен стилю, ориентированному на работу или задачу. Позже он включил еще два стиля: стиль, поощряющий участие подчиненных в принятии решений, и стиль, ориентированный на достижение. Большая часть исследований посвящена инструментальному стилю и стилю поддержки. Теория жизненного цикла. В настоящее время теория стилей руководства получила свое дальнейшее развитие. Так, модель ситуативного управления, разработанная П. </a:t>
            </a:r>
            <a:r>
              <a:rPr lang="ru-RU" dirty="0" err="1" smtClean="0">
                <a:latin typeface="Times New Roman" panose="02020603050405020304" pitchFamily="18" charset="0"/>
                <a:cs typeface="Times New Roman" panose="02020603050405020304" pitchFamily="18" charset="0"/>
              </a:rPr>
              <a:t>Херсли</a:t>
            </a:r>
            <a:r>
              <a:rPr lang="ru-RU" dirty="0" smtClean="0">
                <a:latin typeface="Times New Roman" panose="02020603050405020304" pitchFamily="18" charset="0"/>
                <a:cs typeface="Times New Roman" panose="02020603050405020304" pitchFamily="18" charset="0"/>
              </a:rPr>
              <a:t> и К. </a:t>
            </a:r>
            <a:r>
              <a:rPr lang="ru-RU" dirty="0" err="1" smtClean="0">
                <a:latin typeface="Times New Roman" panose="02020603050405020304" pitchFamily="18" charset="0"/>
                <a:cs typeface="Times New Roman" panose="02020603050405020304" pitchFamily="18" charset="0"/>
              </a:rPr>
              <a:t>Бланшаром</a:t>
            </a:r>
            <a:r>
              <a:rPr lang="ru-RU" dirty="0" smtClean="0">
                <a:latin typeface="Times New Roman" panose="02020603050405020304" pitchFamily="18" charset="0"/>
                <a:cs typeface="Times New Roman" panose="02020603050405020304" pitchFamily="18" charset="0"/>
              </a:rPr>
              <a:t>, основывается на объемах непосредственного управления (</a:t>
            </a:r>
            <a:r>
              <a:rPr lang="ru-RU" dirty="0" err="1" smtClean="0">
                <a:latin typeface="Times New Roman" panose="02020603050405020304" pitchFamily="18" charset="0"/>
                <a:cs typeface="Times New Roman" panose="02020603050405020304" pitchFamily="18" charset="0"/>
              </a:rPr>
              <a:t>задачецентрическое</a:t>
            </a:r>
            <a:r>
              <a:rPr lang="ru-RU" dirty="0" smtClean="0">
                <a:latin typeface="Times New Roman" panose="02020603050405020304" pitchFamily="18" charset="0"/>
                <a:cs typeface="Times New Roman" panose="02020603050405020304" pitchFamily="18" charset="0"/>
              </a:rPr>
              <a:t> поведение) и </a:t>
            </a:r>
            <a:r>
              <a:rPr lang="ru-RU" dirty="0" err="1" smtClean="0">
                <a:latin typeface="Times New Roman" panose="02020603050405020304" pitchFamily="18" charset="0"/>
                <a:cs typeface="Times New Roman" panose="02020603050405020304" pitchFamily="18" charset="0"/>
              </a:rPr>
              <a:t>социоэмоциональной</a:t>
            </a:r>
            <a:r>
              <a:rPr lang="ru-RU" dirty="0" smtClean="0">
                <a:latin typeface="Times New Roman" panose="02020603050405020304" pitchFamily="18" charset="0"/>
                <a:cs typeface="Times New Roman" panose="02020603050405020304" pitchFamily="18" charset="0"/>
              </a:rPr>
              <a:t> поддержки (антропоцентрическое поведение), принимаемым руководителем в каждой отдельной ситуации, а также на «степени зрелости» подчиненных или группы.</a:t>
            </a:r>
          </a:p>
          <a:p>
            <a:pPr algn="just"/>
            <a:r>
              <a:rPr lang="ru-RU" dirty="0" err="1" smtClean="0">
                <a:latin typeface="Times New Roman" panose="02020603050405020304" pitchFamily="18" charset="0"/>
                <a:cs typeface="Times New Roman" panose="02020603050405020304" pitchFamily="18" charset="0"/>
              </a:rPr>
              <a:t>Задачецентрическое</a:t>
            </a:r>
            <a:r>
              <a:rPr lang="ru-RU" dirty="0" smtClean="0">
                <a:latin typeface="Times New Roman" panose="02020603050405020304" pitchFamily="18" charset="0"/>
                <a:cs typeface="Times New Roman" panose="02020603050405020304" pitchFamily="18" charset="0"/>
              </a:rPr>
              <a:t> поведение (или управляющее) означает то, в ка-кой мере руководитель использует и углубляется в одностороннюю коммуникацию при объяснении того, что каждый подчиненный обязан сделать и каким образом необходимо выполнить поставленную задачу.</a:t>
            </a:r>
          </a:p>
          <a:p>
            <a:pPr algn="just"/>
            <a:r>
              <a:rPr lang="ru-RU" dirty="0" smtClean="0">
                <a:latin typeface="Times New Roman" panose="02020603050405020304" pitchFamily="18" charset="0"/>
                <a:cs typeface="Times New Roman" panose="02020603050405020304" pitchFamily="18" charset="0"/>
              </a:rPr>
              <a:t>Антропоцентрическое поведение (или поведение, оказывающее поддержку) означает то, в какой мере руководитель использует и углубляется в двухстороннюю коммуникацию при оказании </a:t>
            </a:r>
            <a:r>
              <a:rPr lang="ru-RU" dirty="0" err="1" smtClean="0">
                <a:latin typeface="Times New Roman" panose="02020603050405020304" pitchFamily="18" charset="0"/>
                <a:cs typeface="Times New Roman" panose="02020603050405020304" pitchFamily="18" charset="0"/>
              </a:rPr>
              <a:t>социоэмоциональной</a:t>
            </a:r>
            <a:r>
              <a:rPr lang="ru-RU" dirty="0" smtClean="0">
                <a:latin typeface="Times New Roman" panose="02020603050405020304" pitchFamily="18" charset="0"/>
                <a:cs typeface="Times New Roman" panose="02020603050405020304" pitchFamily="18" charset="0"/>
              </a:rPr>
              <a:t> поддержки, при применении психологических стимуляторов и оказании со-действия в работе других.</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882046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091916" cy="6463308"/>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«Степень зрелости» подчиненных определяется способностью ста-вить высокие, но достижимые цели (мотивация достижения), желанием и способностью принимать на себя обязательства. Эти переменные факторы принимаются в соотношении с выполняемой задачей. Это означает, что индивид или группа не могут быть зрелыми или незрелыми в общем смысле. Степень зрелости работника варьируется в зависимости от конкретной задачи, которой руководитель намерен достичь при помощи подчиненных.</a:t>
            </a:r>
          </a:p>
          <a:p>
            <a:pPr algn="just"/>
            <a:r>
              <a:rPr lang="ru-RU" dirty="0" smtClean="0">
                <a:latin typeface="Times New Roman" panose="02020603050405020304" pitchFamily="18" charset="0"/>
                <a:cs typeface="Times New Roman" panose="02020603050405020304" pitchFamily="18" charset="0"/>
              </a:rPr>
              <a:t>Согласно модели жизненного цикла при работе с людьми, имеющими для выполнения определенной задачи низкий уровень зрелости, вероятного успеха можно достичь путем применения стиля управления с высокой </a:t>
            </a:r>
            <a:r>
              <a:rPr lang="ru-RU" dirty="0" err="1" smtClean="0">
                <a:latin typeface="Times New Roman" panose="02020603050405020304" pitchFamily="18" charset="0"/>
                <a:cs typeface="Times New Roman" panose="02020603050405020304" pitchFamily="18" charset="0"/>
              </a:rPr>
              <a:t>задачецентричностью</a:t>
            </a:r>
            <a:r>
              <a:rPr lang="ru-RU" dirty="0" smtClean="0">
                <a:latin typeface="Times New Roman" panose="02020603050405020304" pitchFamily="18" charset="0"/>
                <a:cs typeface="Times New Roman" panose="02020603050405020304" pitchFamily="18" charset="0"/>
              </a:rPr>
              <a:t> и низкой </a:t>
            </a:r>
            <a:r>
              <a:rPr lang="ru-RU" dirty="0" err="1" smtClean="0">
                <a:latin typeface="Times New Roman" panose="02020603050405020304" pitchFamily="18" charset="0"/>
                <a:cs typeface="Times New Roman" panose="02020603050405020304" pitchFamily="18" charset="0"/>
              </a:rPr>
              <a:t>антропоцентричностью</a:t>
            </a:r>
            <a:r>
              <a:rPr lang="ru-RU" dirty="0" smtClean="0">
                <a:latin typeface="Times New Roman" panose="02020603050405020304" pitchFamily="18" charset="0"/>
                <a:cs typeface="Times New Roman" panose="02020603050405020304" pitchFamily="18" charset="0"/>
              </a:rPr>
              <a:t> (соответствует стилю С1). При работе с людьми с уровнем зрелости от низкого до средне-</a:t>
            </a:r>
            <a:r>
              <a:rPr lang="ru-RU" dirty="0" err="1" smtClean="0">
                <a:latin typeface="Times New Roman" panose="02020603050405020304" pitchFamily="18" charset="0"/>
                <a:cs typeface="Times New Roman" panose="02020603050405020304" pitchFamily="18" charset="0"/>
              </a:rPr>
              <a:t>го</a:t>
            </a:r>
            <a:r>
              <a:rPr lang="ru-RU" dirty="0" smtClean="0">
                <a:latin typeface="Times New Roman" panose="02020603050405020304" pitchFamily="18" charset="0"/>
                <a:cs typeface="Times New Roman" panose="02020603050405020304" pitchFamily="18" charset="0"/>
              </a:rPr>
              <a:t> стиль управления с умеренным обращением внимания на задачу и людей является наиболее подходящим (стиль С2). Если люди имеют уровень зрелости от среднего до высокого, вероятно, самым успешным стилем управления будет высокая </a:t>
            </a:r>
            <a:r>
              <a:rPr lang="ru-RU" dirty="0" err="1" smtClean="0">
                <a:latin typeface="Times New Roman" panose="02020603050405020304" pitchFamily="18" charset="0"/>
                <a:cs typeface="Times New Roman" panose="02020603050405020304" pitchFamily="18" charset="0"/>
              </a:rPr>
              <a:t>антропоцентричность</a:t>
            </a:r>
            <a:r>
              <a:rPr lang="ru-RU" dirty="0" smtClean="0">
                <a:latin typeface="Times New Roman" panose="02020603050405020304" pitchFamily="18" charset="0"/>
                <a:cs typeface="Times New Roman" panose="02020603050405020304" pitchFamily="18" charset="0"/>
              </a:rPr>
              <a:t> – низкая </a:t>
            </a:r>
            <a:r>
              <a:rPr lang="ru-RU" dirty="0" err="1" smtClean="0">
                <a:latin typeface="Times New Roman" panose="02020603050405020304" pitchFamily="18" charset="0"/>
                <a:cs typeface="Times New Roman" panose="02020603050405020304" pitchFamily="18" charset="0"/>
              </a:rPr>
              <a:t>задачецентричность</a:t>
            </a:r>
            <a:r>
              <a:rPr lang="ru-RU" dirty="0" smtClean="0">
                <a:latin typeface="Times New Roman" panose="02020603050405020304" pitchFamily="18" charset="0"/>
                <a:cs typeface="Times New Roman" panose="02020603050405020304" pitchFamily="18" charset="0"/>
              </a:rPr>
              <a:t> (С3). Стиль управления с низкими </a:t>
            </a:r>
            <a:r>
              <a:rPr lang="ru-RU" dirty="0" err="1" smtClean="0">
                <a:latin typeface="Times New Roman" panose="02020603050405020304" pitchFamily="18" charset="0"/>
                <a:cs typeface="Times New Roman" panose="02020603050405020304" pitchFamily="18" charset="0"/>
              </a:rPr>
              <a:t>антропоцентричностью</a:t>
            </a:r>
            <a:r>
              <a:rPr lang="ru-RU" dirty="0" smtClean="0">
                <a:latin typeface="Times New Roman" panose="02020603050405020304" pitchFamily="18" charset="0"/>
                <a:cs typeface="Times New Roman" panose="02020603050405020304" pitchFamily="18" charset="0"/>
              </a:rPr>
              <a:t> и </a:t>
            </a:r>
            <a:r>
              <a:rPr lang="ru-RU" dirty="0" err="1" smtClean="0">
                <a:latin typeface="Times New Roman" panose="02020603050405020304" pitchFamily="18" charset="0"/>
                <a:cs typeface="Times New Roman" panose="02020603050405020304" pitchFamily="18" charset="0"/>
              </a:rPr>
              <a:t>задачецентричностью</a:t>
            </a:r>
            <a:r>
              <a:rPr lang="ru-RU" dirty="0" smtClean="0">
                <a:latin typeface="Times New Roman" panose="02020603050405020304" pitchFamily="18" charset="0"/>
                <a:cs typeface="Times New Roman" panose="02020603050405020304" pitchFamily="18" charset="0"/>
              </a:rPr>
              <a:t> приведет к вероятному успеху тогда, когда работают люди </a:t>
            </a:r>
          </a:p>
          <a:p>
            <a:pPr algn="just"/>
            <a:r>
              <a:rPr lang="ru-RU" dirty="0" smtClean="0">
                <a:latin typeface="Times New Roman" panose="02020603050405020304" pitchFamily="18" charset="0"/>
                <a:cs typeface="Times New Roman" panose="02020603050405020304" pitchFamily="18" charset="0"/>
              </a:rPr>
              <a:t>с высоким уровнем зрелости (С4). В свете этого сформулированы четыре основных стиля руководства:</a:t>
            </a:r>
          </a:p>
          <a:p>
            <a:pPr algn="just"/>
            <a:r>
              <a:rPr lang="ru-RU" b="1" dirty="0" smtClean="0">
                <a:latin typeface="Times New Roman" panose="02020603050405020304" pitchFamily="18" charset="0"/>
                <a:cs typeface="Times New Roman" panose="02020603050405020304" pitchFamily="18" charset="0"/>
              </a:rPr>
              <a:t>Стиль управления С1 – «приказывающий», </a:t>
            </a:r>
            <a:r>
              <a:rPr lang="ru-RU" dirty="0" smtClean="0">
                <a:latin typeface="Times New Roman" panose="02020603050405020304" pitchFamily="18" charset="0"/>
                <a:cs typeface="Times New Roman" panose="02020603050405020304" pitchFamily="18" charset="0"/>
              </a:rPr>
              <a:t>так как этому стилю свойственна односторонняя коммуникация, основанная на указаниях не-зрелым, неспособным и не желающим отвечать за свою работу сотрудникам, что и как нужно делать. Здесь руководитель должен ориентироваться в первую очередь на решение организационно-технических проблем, а за-тем уже на налаживание человеческих отношений и создание коллектива.</a:t>
            </a:r>
          </a:p>
          <a:p>
            <a:pPr algn="just"/>
            <a:r>
              <a:rPr lang="ru-RU" b="1" dirty="0" smtClean="0">
                <a:latin typeface="Times New Roman" panose="02020603050405020304" pitchFamily="18" charset="0"/>
                <a:cs typeface="Times New Roman" panose="02020603050405020304" pitchFamily="18" charset="0"/>
              </a:rPr>
              <a:t>Стиль управления С2 – «продающий». </a:t>
            </a:r>
            <a:r>
              <a:rPr lang="ru-RU" dirty="0" smtClean="0">
                <a:latin typeface="Times New Roman" panose="02020603050405020304" pitchFamily="18" charset="0"/>
                <a:cs typeface="Times New Roman" panose="02020603050405020304" pitchFamily="18" charset="0"/>
              </a:rPr>
              <a:t>Руководитель вырабатывает большинство указаний. Он стремится путем двухсторонней связи и </a:t>
            </a:r>
            <a:r>
              <a:rPr lang="ru-RU" dirty="0" err="1" smtClean="0">
                <a:latin typeface="Times New Roman" panose="02020603050405020304" pitchFamily="18" charset="0"/>
                <a:cs typeface="Times New Roman" panose="02020603050405020304" pitchFamily="18" charset="0"/>
              </a:rPr>
              <a:t>социоэмоциональной</a:t>
            </a:r>
            <a:r>
              <a:rPr lang="ru-RU" dirty="0" smtClean="0">
                <a:latin typeface="Times New Roman" panose="02020603050405020304" pitchFamily="18" charset="0"/>
                <a:cs typeface="Times New Roman" panose="02020603050405020304" pitchFamily="18" charset="0"/>
              </a:rPr>
              <a:t> поддержки заставить подчиненных психологически «закупать» те решения, которые они должны будут сделать.</a:t>
            </a:r>
          </a:p>
          <a:p>
            <a:pPr algn="just"/>
            <a:r>
              <a:rPr lang="ru-RU" b="1" dirty="0" smtClean="0">
                <a:latin typeface="Times New Roman" panose="02020603050405020304" pitchFamily="18" charset="0"/>
                <a:cs typeface="Times New Roman" panose="02020603050405020304" pitchFamily="18" charset="0"/>
              </a:rPr>
              <a:t>Стиль управления С3 – «участвующий». </a:t>
            </a:r>
            <a:r>
              <a:rPr lang="ru-RU" dirty="0" smtClean="0">
                <a:latin typeface="Times New Roman" panose="02020603050405020304" pitchFamily="18" charset="0"/>
                <a:cs typeface="Times New Roman" panose="02020603050405020304" pitchFamily="18" charset="0"/>
              </a:rPr>
              <a:t>Руководитель и подчинен-</a:t>
            </a:r>
            <a:r>
              <a:rPr lang="ru-RU" dirty="0" err="1" smtClean="0">
                <a:latin typeface="Times New Roman" panose="02020603050405020304" pitchFamily="18" charset="0"/>
                <a:cs typeface="Times New Roman" panose="02020603050405020304" pitchFamily="18" charset="0"/>
              </a:rPr>
              <a:t>ные</a:t>
            </a:r>
            <a:r>
              <a:rPr lang="ru-RU" dirty="0" smtClean="0">
                <a:latin typeface="Times New Roman" panose="02020603050405020304" pitchFamily="18" charset="0"/>
                <a:cs typeface="Times New Roman" panose="02020603050405020304" pitchFamily="18" charset="0"/>
              </a:rPr>
              <a:t> участвуют в процессе принятия решений через двухстороннюю коммуникацию и оказание помощи (поддержка, поощрение и т.д.). Подчиненные обладают определенными способностями и знаниями для выполнения задачи.</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276521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02905"/>
            <a:ext cx="12192000" cy="5324535"/>
          </a:xfrm>
          <a:prstGeom prst="rect">
            <a:avLst/>
          </a:prstGeom>
        </p:spPr>
        <p:txBody>
          <a:bodyPr wrap="square">
            <a:spAutoFit/>
          </a:bodyPr>
          <a:lstStyle/>
          <a:p>
            <a:pPr algn="just"/>
            <a:r>
              <a:rPr lang="ru-RU" sz="2000" b="1" dirty="0" smtClean="0">
                <a:latin typeface="Times New Roman" panose="02020603050405020304" pitchFamily="18" charset="0"/>
                <a:cs typeface="Times New Roman" panose="02020603050405020304" pitchFamily="18" charset="0"/>
              </a:rPr>
              <a:t>Стиль управления С4 – «делегирующий». </a:t>
            </a:r>
            <a:r>
              <a:rPr lang="ru-RU" sz="2000" dirty="0" smtClean="0">
                <a:latin typeface="Times New Roman" panose="02020603050405020304" pitchFamily="18" charset="0"/>
                <a:cs typeface="Times New Roman" panose="02020603050405020304" pitchFamily="18" charset="0"/>
              </a:rPr>
              <a:t>Подчиненные могут работать по своему усмотрению. Руководитель делегирует свои полномочия, поскольку уровень зрелости подчиненных высокий, они готовы и способны принимать ответственность за свою деятельность.</a:t>
            </a:r>
          </a:p>
          <a:p>
            <a:pPr algn="just"/>
            <a:r>
              <a:rPr lang="ru-RU" sz="2000" dirty="0" smtClean="0">
                <a:latin typeface="Times New Roman" panose="02020603050405020304" pitchFamily="18" charset="0"/>
                <a:cs typeface="Times New Roman" panose="02020603050405020304" pitchFamily="18" charset="0"/>
              </a:rPr>
              <a:t>Эффективные руководители должны достаточно хорошо знать свой персонал, чтобы распознавать и применять его постоянно меняющиеся способности и требования. Необходимо помнить, что по истечении определенного времени подчиненные развивают как индивидуально, так и в группах свой способ поведения и действий (например, нормы, обычаи). Несмотря на то что руководитель может использовать определенный стиль при работе с группой, ему довольно часто приходится применять другой стиль при работе с отдельными подчиненными, поскольку они находятся на разных уровнях зрелости. В обоих случаях, независимо от того, работает ли он с индивидуумом или с группой, изменения стиля управления с С1 на С2, с С3 на С4 должны происходить постепенно. Этот процесс по характеру должен быть не резким, революционным, а эволюционным: обеспечивать постепенные изменения в развитии, результаты планируемого роста, создавать атмосферу обоюдного доверия и уважения.</a:t>
            </a:r>
          </a:p>
          <a:p>
            <a:pPr algn="just"/>
            <a:r>
              <a:rPr lang="ru-RU" sz="2000" dirty="0" smtClean="0">
                <a:latin typeface="Times New Roman" panose="02020603050405020304" pitchFamily="18" charset="0"/>
                <a:cs typeface="Times New Roman" panose="02020603050405020304" pitchFamily="18" charset="0"/>
              </a:rPr>
              <a:t>Модель жизненного цикла П. </a:t>
            </a:r>
            <a:r>
              <a:rPr lang="ru-RU" sz="2000" dirty="0" err="1" smtClean="0">
                <a:latin typeface="Times New Roman" panose="02020603050405020304" pitchFamily="18" charset="0"/>
                <a:cs typeface="Times New Roman" panose="02020603050405020304" pitchFamily="18" charset="0"/>
              </a:rPr>
              <a:t>Херси</a:t>
            </a:r>
            <a:r>
              <a:rPr lang="ru-RU" sz="2000" dirty="0" smtClean="0">
                <a:latin typeface="Times New Roman" panose="02020603050405020304" pitchFamily="18" charset="0"/>
                <a:cs typeface="Times New Roman" panose="02020603050405020304" pitchFamily="18" charset="0"/>
              </a:rPr>
              <a:t> и К. </a:t>
            </a:r>
            <a:r>
              <a:rPr lang="ru-RU" sz="2000" dirty="0" err="1" smtClean="0">
                <a:latin typeface="Times New Roman" panose="02020603050405020304" pitchFamily="18" charset="0"/>
                <a:cs typeface="Times New Roman" panose="02020603050405020304" pitchFamily="18" charset="0"/>
              </a:rPr>
              <a:t>Бланшара</a:t>
            </a:r>
            <a:r>
              <a:rPr lang="ru-RU" sz="2000" dirty="0" smtClean="0">
                <a:latin typeface="Times New Roman" panose="02020603050405020304" pitchFamily="18" charset="0"/>
                <a:cs typeface="Times New Roman" panose="02020603050405020304" pitchFamily="18" charset="0"/>
              </a:rPr>
              <a:t> рекомендует гибкий, адаптивный стиль руководства. Но как и другие модели лидерства, она не получила всеобщего признания из-за отсутствия последовательного метода измерения уровня зрелости, упрощенного деления стилей и неясности в отношении того, смогут ли руководители на практике вести себя с такой степенью гибкости, как требует модель.</a:t>
            </a: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79466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186309"/>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Проблемы лидерства и управления известны давно и тесно взаимосвязаны. Впервые лидерство как явление попало в фокус экспериментального исследования в начале 30-х гг. XX в. в научной школе знаменитого психолога Курта Левина, которая занималась изучением влияния группы на индивидуальное поведение человека. Выяснилось, что группа может оказывать значительное управляющее влияние как на действия, так и на мнение отдельного ее члена и что становление и развитие группы происходят через постепенную кристаллизацию функций ее лидера – человека, на которого ориентируются другие члены группы и который успешнее других выражает групповое мнение. Часто даже в профессиональной литературе авторы смешивают понятия «лидер» и «руководитель», употребляя их как синонимы. Так поступать некорректно, поскольку лидерство и управление – явления, различающиеся по целому ряду оснований. </a:t>
            </a:r>
          </a:p>
          <a:p>
            <a:pPr algn="just"/>
            <a:r>
              <a:rPr lang="ru-RU" b="1" dirty="0" smtClean="0">
                <a:latin typeface="Times New Roman" panose="02020603050405020304" pitchFamily="18" charset="0"/>
                <a:cs typeface="Times New Roman" panose="02020603050405020304" pitchFamily="18" charset="0"/>
              </a:rPr>
              <a:t>Первое отличие – это происхождение. </a:t>
            </a:r>
            <a:r>
              <a:rPr lang="ru-RU" dirty="0" smtClean="0">
                <a:latin typeface="Times New Roman" panose="02020603050405020304" pitchFamily="18" charset="0"/>
                <a:cs typeface="Times New Roman" panose="02020603050405020304" pitchFamily="18" charset="0"/>
              </a:rPr>
              <a:t>Лидерство возникает естественным образом в том смысле, что является результатом внутригрупповых процессов в малой группе, определяющих ее структурирование. Назначение руководителя чаще всего происходит извне, например с более высокого уровня управления, и новый руководитель вообще может не принадлежать к данной группе людей. </a:t>
            </a:r>
          </a:p>
          <a:p>
            <a:pPr algn="just"/>
            <a:r>
              <a:rPr lang="ru-RU" b="1" dirty="0" smtClean="0">
                <a:latin typeface="Times New Roman" panose="02020603050405020304" pitchFamily="18" charset="0"/>
                <a:cs typeface="Times New Roman" panose="02020603050405020304" pitchFamily="18" charset="0"/>
              </a:rPr>
              <a:t>Второе важное отличие касается способов осуществления лидерских и руководящих функций. </a:t>
            </a:r>
            <a:r>
              <a:rPr lang="ru-RU" dirty="0" smtClean="0">
                <a:latin typeface="Times New Roman" panose="02020603050405020304" pitchFamily="18" charset="0"/>
                <a:cs typeface="Times New Roman" panose="02020603050405020304" pitchFamily="18" charset="0"/>
              </a:rPr>
              <a:t>Лидерские функции чаще всего носят неформальный характер. Они нигде не прописаны, распоряжения лидера никем не оформляются письменно в приказы, что, впрочем, не означает, что их исполнение необязательно для членов группы. Иногда они более эффективны и действенны, а санкции за неисполнение могут наступить с гораздо большей оперативностью и неотвратимостью. В то же время руководитель обязан официально оформлять свои распоряжения.</a:t>
            </a:r>
          </a:p>
          <a:p>
            <a:pPr algn="just"/>
            <a:r>
              <a:rPr lang="ru-RU" b="1" dirty="0" smtClean="0">
                <a:latin typeface="Times New Roman" panose="02020603050405020304" pitchFamily="18" charset="0"/>
                <a:cs typeface="Times New Roman" panose="02020603050405020304" pitchFamily="18" charset="0"/>
              </a:rPr>
              <a:t>Третье отличие связано со сферами влияния лидеров и руководителей. </a:t>
            </a:r>
            <a:r>
              <a:rPr lang="ru-RU" dirty="0" smtClean="0">
                <a:latin typeface="Times New Roman" panose="02020603050405020304" pitchFamily="18" charset="0"/>
                <a:cs typeface="Times New Roman" panose="02020603050405020304" pitchFamily="18" charset="0"/>
              </a:rPr>
              <a:t>Как правило, граница влияния лидера проходит не только в физическом, но и в ментальном пространствах. Если человек не считает себя членом какой-либо малой группы, то влияние ее лидера на него не распространяется. Подчиненный же может внутренне не считать себя лояльным по отношению к данному подразделению, но это нисколько не снижает влияния на него распоряжений его формального начальника.</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173517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13139"/>
            <a:ext cx="12192000" cy="6463308"/>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Помимо этого, каждая реально взаимодействующая группа имеет формальную и неформальную структуры, которые могут совпадать или не совпадать. Для каждой из названных структур есть лицо или лица, осуществляющие координирующие функции, являющиеся своего рода «цементом», удерживающим других людей в составе группы. Для формальной структуры таковым является руководитель, а для неформальной – лидер. Наиболее простой для рассмотрения случай, когда формальная и неформальная структуры совпадают. В этом случае можно говорить о руководи-теле-лидере. Быть таким человеком – большая удача и для него, и для членов подобной группы. Такой руководитель-лидер обладает более широким спектром инструментов воздействия на членов группы. Для выполнения его указаний нет нужды использовать официальные санкции, группа гораздо более управляема. На практике, однако, чаще всего бывает иначе. Формальные и не-формальные аспекты не совпадают, и более компетентный руководитель нуждается в установлении и поддержании хороших отношений с неформальными лидерами групп, входящих в руководимую им организацию. Менее компетентный руководитель вынужден наиболее полно использовать властные полномочия, предоставленные ему сверху, для того, чтобы добиваться решения внешних по отношению к группе и ее членам управленческих задач. Это приводит к разным стилям руководства. Попытки определения универсального стиля руководства потерпели неудачу, к сожалению. В современных условиях успех дела определяется не только личной ориентацией руководителя, но и рядом других обстоятельств: ситуацией, степенью зрелости подчиненных, их отношением к руководителю, готовностью к сотрудничеству, характером проблемы и пр., поэтому ответ начали искать в рамках ситуационных теорий, позволяющих полнее рассмотреть руководство и его последствия. Ситуационный подход к изучению эффективности управления исследует взаимодействие различных ситуационных переменных для того, чтобы обнаружить причинно-следственную зависимость в отношениях руководителя и подчиненных, позволяющую предсказать возможное поведение руководителя и последствия этого поведения. В связи с этим появились исследования, которые рекомендовали руководителям не придерживаться какого-то раз и навсегда принятого стиля, а применять в соответствующих условиях наиболее под-ходящие. А в некоторых неблагоприятных случаях руководителю рекомендовалось вообще отказаться от выполнения своих обязанностей.</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886569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Существует следующая классификация стилей управления: Управление в форме власти. Управление в форме власти сводится к осуществлению субъектом управления правовых функций (они здесь единственная абстракция) по отношению к «объектной деятельности», т.е. последняя рассматривается осуществляющейся за счет права на это у субъекта управления. Это примитивнейшая – «быть или не быть» тем или иным процессам «объектной деятельности» – форма управления. Предельная упрощенность ее средств практически не дает субъекту управления (власти) технологий для построения и осуществления сколько-нибудь раз-витой управленческой деятельности (как тонко подмечено Б. Пастернаком: тиран (субъект власти) – человек без воображения). Власть всецело иррациональна и интуитивна. Субъект управления ситуации власти не создает и не осуществляет управленческую деятельность как предметную, т.е. выраженную в понятиях и схемах. Властные решения нередко логически не обоснованы, </a:t>
            </a:r>
            <a:r>
              <a:rPr lang="ru-RU" dirty="0" err="1" smtClean="0">
                <a:latin typeface="Times New Roman" panose="02020603050405020304" pitchFamily="18" charset="0"/>
                <a:cs typeface="Times New Roman" panose="02020603050405020304" pitchFamily="18" charset="0"/>
              </a:rPr>
              <a:t>волюнтаристичны</a:t>
            </a:r>
            <a:r>
              <a:rPr lang="ru-RU" dirty="0" smtClean="0">
                <a:latin typeface="Times New Roman" panose="02020603050405020304" pitchFamily="18" charset="0"/>
                <a:cs typeface="Times New Roman" panose="02020603050405020304" pitchFamily="18" charset="0"/>
              </a:rPr>
              <a:t>, трудно объяснимы. Поэтому для данной формы управления чрезвычайно важны легитимность и ответственность субъекта управления.</a:t>
            </a:r>
          </a:p>
          <a:p>
            <a:pPr algn="just"/>
            <a:r>
              <a:rPr lang="ru-RU" dirty="0" smtClean="0">
                <a:latin typeface="Times New Roman" panose="02020603050405020304" pitchFamily="18" charset="0"/>
                <a:cs typeface="Times New Roman" panose="02020603050405020304" pitchFamily="18" charset="0"/>
              </a:rPr>
              <a:t>Власть как форма управления редко реализуется в «чистом» виде. К ней следует прибегать при невозможности воспользоваться другими схемами управления, можно сказать, что к власти обращаются лишь в «тупиковых» (впрочем, сегодня многочисленных) ситуациях. Управление в форме власти существует только как практика и не имеет научных и проектных оснований, поскольку сама правовая функция не выстаивается, не создается субъектом управления через исследование и проектирование, а лишь присваивается (или получается) им в результате неких «внешних» (политических, общественных и т.п.) процессов среды. И хотя власть как форму управления приходится оценивать очень «скромно» и стремиться прибегать к ней лишь в крайних случаях, но проблемы легитимности власти (юридические) и проблемы достижения и удержания власти (политические) имеют вполне позитивное и важное значение в общественной жизни. </a:t>
            </a:r>
          </a:p>
          <a:p>
            <a:pPr algn="just"/>
            <a:r>
              <a:rPr lang="ru-RU" dirty="0" smtClean="0">
                <a:latin typeface="Times New Roman" panose="02020603050405020304" pitchFamily="18" charset="0"/>
                <a:cs typeface="Times New Roman" panose="02020603050405020304" pitchFamily="18" charset="0"/>
              </a:rPr>
              <a:t>Властная форма управления – древнейшая. Из-за своей простоты она чрезвычайно давно отрефлексирована (осознана) человеком – уже со времен племенной жизни. И можно не сомневаться, что востребованность в ней сохранится всегда, в силу непостижимой сложности жизни, «ответом» на которую в предельных случаях может стать лишь столь же непостижимая сложность самого человека, которую он единственный может противопоставить сложности бытия после исчерпания своего «культурного вооружения» – принципиально ограниченного.</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966278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232475"/>
          </a:xfrm>
          <a:prstGeom prst="rect">
            <a:avLst/>
          </a:prstGeom>
        </p:spPr>
        <p:txBody>
          <a:bodyPr wrap="square">
            <a:spAutoFit/>
          </a:bodyPr>
          <a:lstStyle/>
          <a:p>
            <a:pPr algn="just"/>
            <a:r>
              <a:rPr lang="ru-RU" sz="1900" dirty="0" smtClean="0">
                <a:latin typeface="Times New Roman" panose="02020603050405020304" pitchFamily="18" charset="0"/>
                <a:cs typeface="Times New Roman" panose="02020603050405020304" pitchFamily="18" charset="0"/>
              </a:rPr>
              <a:t>Поведенческое управление специалистами. Суть этой формы управления состоит в том, что тем абстрактным понятием, на основе которого субъект управления строит свою деятельность, является так называемый «специалист» – человек, не только профессионально подготовленный в некоторой области, хорошо разбирающийся в ее понятиях, явлениях и процессах, но и обладающий, что наиболее ценно, «человеческими» качествами. Эти качества никакой профессиональной культурой не предполагаются, однако они как раз во многом составляют в подобных концепциях предмет управленческой деятельности. Именно отсюда такие виды подходов у субъекта управления к подчиненным лицам, как убеждение и принуждение, демонстрация положительного поведения, формирование положи-тельных качеств (воспитание), благоприятного социально-психологического климата, снятие конфликтов, создание эмоционального настроя, стимулирование творчества и другая мотивация, собственное стремление субъекта управления к лидерству среди подчиненных специалистов и т.п. Кроме этого, признание «человеческих» качеств у специалистов, а значит признание их возможности ошибаться, делает невозможным строго формальное отношение к подчиненным, в том числе и к их профессиональным качествам. Поэтому в функции субъекта управления входит также работа по приведению в соответствии со своими ожиданиями профессиональных качеств подчиненных специалистов (а в дальнейшем их поддержание). Это могут быть помощь подчиненным в решении технических проблем, повышение профессионального образования подчиненных, планирование и контроль деятельности подчиненных, координация деятельности подчиненных и т.п. Рефлексивное управление. Понятно, что рефлексивное управление еще далеко от вхождения в профессиональную культуру, поэтому сложно привести достаточно содержательный пример соответствующей практики. Но примеры, демонстрирующие отдельные стороны рефлексивного управления, такие как стратификация деятельности первого лица и подчиненных, наличие смысла деятельности у первого лица, его опора на собственную деятельность и др., возможны (некоторые были рассмотрены в предыдущем разделе).</a:t>
            </a:r>
            <a:endParaRPr lang="ru-RU" sz="19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319190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463308"/>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Организационное управление специалистами аналогично поведенческому управлению. Особенность этой формы состоит в том, что абстрактным понятием, на основе которого субъект управления строит свою деятельность, также является специалист. Однако в этой форме субъект управления осуществляет управленческую деятельность с привлечением большого количества подчиненных ему специалистов (выстраивает деятельность предприятия) как некую «конструкцию» (схему, организацию) со множеством специалистов как «конструктов». В результате специалисты приобретают «внешнюю» регламентацию и оказываются включенными в формализованные отношения. «Человеческий фактор» здесь либо не учитывается вовсе, либо уходит на второй план. Понятие «специалист» в данном контексте нагружено тем профессиональным содержанием, какое сложилось в современной профессиональной культуре. Оно не может быть изменено субъектом управления, и последний оказывается поэтому в ситуации управления «теми, кто есть». Подразумевается, что этого должно быть достаточно, но практика показывает, что это не так.</a:t>
            </a:r>
          </a:p>
          <a:p>
            <a:pPr algn="just"/>
            <a:r>
              <a:rPr lang="ru-RU" dirty="0" smtClean="0">
                <a:latin typeface="Times New Roman" panose="02020603050405020304" pitchFamily="18" charset="0"/>
                <a:cs typeface="Times New Roman" panose="02020603050405020304" pitchFamily="18" charset="0"/>
              </a:rPr>
              <a:t>И еще одна проблема. Организационному управлению специалиста-ми свойственно стремление к стандартизации схем и методов своей деятельности. Типовыми «конструктивные» схемы, функции, структуры, принципы в управлении были объявлены еще в начале XX в. (Ф. Тейлор, А. </a:t>
            </a:r>
            <a:r>
              <a:rPr lang="ru-RU" dirty="0" err="1" smtClean="0">
                <a:latin typeface="Times New Roman" panose="02020603050405020304" pitchFamily="18" charset="0"/>
                <a:cs typeface="Times New Roman" panose="02020603050405020304" pitchFamily="18" charset="0"/>
              </a:rPr>
              <a:t>Файоль</a:t>
            </a:r>
            <a:r>
              <a:rPr lang="ru-RU" dirty="0" smtClean="0">
                <a:latin typeface="Times New Roman" panose="02020603050405020304" pitchFamily="18" charset="0"/>
                <a:cs typeface="Times New Roman" panose="02020603050405020304" pitchFamily="18" charset="0"/>
              </a:rPr>
              <a:t>).</a:t>
            </a:r>
          </a:p>
          <a:p>
            <a:pPr algn="just"/>
            <a:r>
              <a:rPr lang="ru-RU" dirty="0" smtClean="0">
                <a:latin typeface="Times New Roman" panose="02020603050405020304" pitchFamily="18" charset="0"/>
                <a:cs typeface="Times New Roman" panose="02020603050405020304" pitchFamily="18" charset="0"/>
              </a:rPr>
              <a:t>Начало «научному управлению» было положено Ф. Тейлором, осуществившим переворот в организации труда и производства. После выхода в свет его книги «Принципы научного управления» менеджмент признали наукой, самостоятельной областью исследования. Он рассматривал управление как явление, требующее непрерывной оптимизации. Система, предложенная Ф. Тейлором, предполагала строгое разделение управленческих и исполнительских функций. Ф. Тейлор сформулировал важный вывод о том, что работа по управлению – это определенная специальность и что организация в целом выиграет, если каждая группа работников сосредоточится на том, что она делает успешнее всего. Основными объектами управления в системе Ф. Тейлора являются производственный персонал, рабочие. Важнейшей задачей менеджера ученый считал поиск и достижение наивысшей производительности труда рабочих, которые находились в непосредственном подчинении данного руководителя. Именно на менеджера возлагалась вся ответственность за организацию труда на вверенном ему участке производства.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148966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817251"/>
          </a:xfrm>
          <a:prstGeom prst="rect">
            <a:avLst/>
          </a:prstGeom>
        </p:spPr>
        <p:txBody>
          <a:bodyPr wrap="square">
            <a:spAutoFit/>
          </a:bodyPr>
          <a:lstStyle/>
          <a:p>
            <a:pPr algn="just"/>
            <a:r>
              <a:rPr lang="ru-RU" sz="1900" dirty="0" smtClean="0">
                <a:latin typeface="Times New Roman" panose="02020603050405020304" pitchFamily="18" charset="0"/>
                <a:cs typeface="Times New Roman" panose="02020603050405020304" pitchFamily="18" charset="0"/>
              </a:rPr>
              <a:t>Усилия рабочих при этом должны были быть сосредоточены исключительно на выполнении производственных заданий  в соответствии с установленными требованиями, касающимися не только трудовых приемов, но даже отдельных движений. В связи с этим данный метод управления персоналом предусматривал: углубленное изучение процесса труда с целью определения наиболее рациональных приемов и действий; проектирование наиболее оптимального процесса труда, подбор и обучение работников рациональным приемам труда; выбор эталонного работника («хорошего работника»), который в полной мере усвоил «урок» и овладел рациональными приемами выполнения типичной для данного участка производства и данной профессии работы; расчет норм выработки на основе ранее определенной эталонной трудоемкости выполнения работ «хорошим работником» и разработка предложений по экономическому стимулированию работников с целью перевыполнения ими установленных норм выработки.</a:t>
            </a:r>
          </a:p>
          <a:p>
            <a:pPr algn="just"/>
            <a:r>
              <a:rPr lang="ru-RU" sz="1900" dirty="0" smtClean="0">
                <a:latin typeface="Times New Roman" panose="02020603050405020304" pitchFamily="18" charset="0"/>
                <a:cs typeface="Times New Roman" panose="02020603050405020304" pitchFamily="18" charset="0"/>
              </a:rPr>
              <a:t>Согласно теории А. </a:t>
            </a:r>
            <a:r>
              <a:rPr lang="ru-RU" sz="1900" dirty="0" err="1" smtClean="0">
                <a:latin typeface="Times New Roman" panose="02020603050405020304" pitchFamily="18" charset="0"/>
                <a:cs typeface="Times New Roman" panose="02020603050405020304" pitchFamily="18" charset="0"/>
              </a:rPr>
              <a:t>Файоля</a:t>
            </a:r>
            <a:r>
              <a:rPr lang="ru-RU" sz="1900" dirty="0" smtClean="0">
                <a:latin typeface="Times New Roman" panose="02020603050405020304" pitchFamily="18" charset="0"/>
                <a:cs typeface="Times New Roman" panose="02020603050405020304" pitchFamily="18" charset="0"/>
              </a:rPr>
              <a:t> управленческий орган должен выполнять следующие общие функции: планирование (планирование основано на соединении целей организации и ее подразделений со средствами для их достижения; также планирование косвенно является инструментом контроля, так как оно не только устанавливает цели, нормативы и эталоны деятельности, но и определяет границы отклонений от норм, нарушение которых обусловливает принятие координирующих решений), организация (обеспечение необходимого уровня формализации, привлечение в организацию ресурсов и формирование условий, необходимых для ее нормальной работы), распоряжение (предъявление руководителем требований к подчиненным в отношении выполнения ими ролевых ожиданий, распределения ответственности, постоянного воздействия на поведение подчиненных), контроль. В своей теории А. </a:t>
            </a:r>
            <a:r>
              <a:rPr lang="ru-RU" sz="1900" dirty="0" err="1" smtClean="0">
                <a:latin typeface="Times New Roman" panose="02020603050405020304" pitchFamily="18" charset="0"/>
                <a:cs typeface="Times New Roman" panose="02020603050405020304" pitchFamily="18" charset="0"/>
              </a:rPr>
              <a:t>Файоль</a:t>
            </a:r>
            <a:r>
              <a:rPr lang="ru-RU" sz="1900" dirty="0" smtClean="0">
                <a:latin typeface="Times New Roman" panose="02020603050405020304" pitchFamily="18" charset="0"/>
                <a:cs typeface="Times New Roman" panose="02020603050405020304" pitchFamily="18" charset="0"/>
              </a:rPr>
              <a:t> предложил систему из 14 основных управленческих принципов, которые регулируют нормативную и поведенческую основу деятельности системы управления. Руководитель, по мне-</a:t>
            </a:r>
            <a:r>
              <a:rPr lang="ru-RU" sz="1900" dirty="0" err="1" smtClean="0">
                <a:latin typeface="Times New Roman" panose="02020603050405020304" pitchFamily="18" charset="0"/>
                <a:cs typeface="Times New Roman" panose="02020603050405020304" pitchFamily="18" charset="0"/>
              </a:rPr>
              <a:t>нию</a:t>
            </a:r>
            <a:r>
              <a:rPr lang="ru-RU" sz="1900" dirty="0" smtClean="0">
                <a:latin typeface="Times New Roman" panose="02020603050405020304" pitchFamily="18" charset="0"/>
                <a:cs typeface="Times New Roman" panose="02020603050405020304" pitchFamily="18" charset="0"/>
              </a:rPr>
              <a:t> А. </a:t>
            </a:r>
            <a:r>
              <a:rPr lang="ru-RU" sz="1900" dirty="0" err="1" smtClean="0">
                <a:latin typeface="Times New Roman" panose="02020603050405020304" pitchFamily="18" charset="0"/>
                <a:cs typeface="Times New Roman" panose="02020603050405020304" pitchFamily="18" charset="0"/>
              </a:rPr>
              <a:t>Файоля</a:t>
            </a:r>
            <a:r>
              <a:rPr lang="ru-RU" sz="1900" dirty="0" smtClean="0">
                <a:latin typeface="Times New Roman" panose="02020603050405020304" pitchFamily="18" charset="0"/>
                <a:cs typeface="Times New Roman" panose="02020603050405020304" pitchFamily="18" charset="0"/>
              </a:rPr>
              <a:t>, должен быть лидером – человеком, который своим приме-ром вдохновляет подчиненных, стимулирует их деятельность в целях решения задач организации благодаря хорошему знанию дела и коллектива подчиненных, постоянному контакту с подчиненными и широкому виде-</a:t>
            </a:r>
            <a:r>
              <a:rPr lang="ru-RU" sz="1900" dirty="0" err="1" smtClean="0">
                <a:latin typeface="Times New Roman" panose="02020603050405020304" pitchFamily="18" charset="0"/>
                <a:cs typeface="Times New Roman" panose="02020603050405020304" pitchFamily="18" charset="0"/>
              </a:rPr>
              <a:t>нию</a:t>
            </a:r>
            <a:r>
              <a:rPr lang="ru-RU" sz="1900" dirty="0" smtClean="0">
                <a:latin typeface="Times New Roman" panose="02020603050405020304" pitchFamily="18" charset="0"/>
                <a:cs typeface="Times New Roman" panose="02020603050405020304" pitchFamily="18" charset="0"/>
              </a:rPr>
              <a:t> всего, что происходит вокруг.</a:t>
            </a:r>
            <a:endParaRPr lang="ru-RU" sz="19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468735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463308"/>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Однако введение стандартов, наряду с несомненной и понятной пользой, влечет также и значительные потери в связи с торможением раз-вития и потерей эффективности в многочисленных ситуациях практики управления.</a:t>
            </a:r>
          </a:p>
          <a:p>
            <a:pPr algn="just"/>
            <a:r>
              <a:rPr lang="ru-RU" dirty="0" smtClean="0">
                <a:latin typeface="Times New Roman" panose="02020603050405020304" pitchFamily="18" charset="0"/>
                <a:cs typeface="Times New Roman" panose="02020603050405020304" pitchFamily="18" charset="0"/>
              </a:rPr>
              <a:t>Вероятно, данный тип управления до сих пор является одним из наиболее распространенных. Управление в понятиях «физического объекта». При данном типе управления субъект имеет дело непосредственно с «объектными» понятиями, т.е. с профессиональными понятиями дисциплин, описывающих объект управления. Следовательно, для субъекта управления это конкретные («физические») понятия, которые им принимаются, а не создаются в результате обобщения собственных представлений о предприятии.</a:t>
            </a:r>
          </a:p>
          <a:p>
            <a:pPr algn="ctr"/>
            <a:r>
              <a:rPr lang="ru-RU" b="1" dirty="0" smtClean="0">
                <a:latin typeface="Times New Roman" panose="02020603050405020304" pitchFamily="18" charset="0"/>
                <a:cs typeface="Times New Roman" panose="02020603050405020304" pitchFamily="18" charset="0"/>
              </a:rPr>
              <a:t>Концепции лидерства </a:t>
            </a:r>
          </a:p>
          <a:p>
            <a:pPr algn="just"/>
            <a:r>
              <a:rPr lang="ru-RU" dirty="0" smtClean="0">
                <a:latin typeface="Times New Roman" panose="02020603050405020304" pitchFamily="18" charset="0"/>
                <a:cs typeface="Times New Roman" panose="02020603050405020304" pitchFamily="18" charset="0"/>
              </a:rPr>
              <a:t>Лидер – человек, играющий в группе ключевую роль при целеполагании, контроле и изменении деятельности других членов группы по достижению групповых целей. Быть лидером означает быть способным внести наибольший вклад в достижение общей цели, помочь другим поверить в ее достижение и при этом получить удовлетворение от достигнутого. Если конкретная группа нацелена на выполнение какой-либо задачи, ее лидер должен в большей степени, чем другие, быть способным к ее выполнению. Если же целью группы является </a:t>
            </a:r>
            <a:r>
              <a:rPr lang="ru-RU" dirty="0" err="1" smtClean="0">
                <a:latin typeface="Times New Roman" panose="02020603050405020304" pitchFamily="18" charset="0"/>
                <a:cs typeface="Times New Roman" panose="02020603050405020304" pitchFamily="18" charset="0"/>
              </a:rPr>
              <a:t>социоэмоциональное</a:t>
            </a:r>
            <a:r>
              <a:rPr lang="ru-RU" dirty="0" smtClean="0">
                <a:latin typeface="Times New Roman" panose="02020603050405020304" pitchFamily="18" charset="0"/>
                <a:cs typeface="Times New Roman" panose="02020603050405020304" pitchFamily="18" charset="0"/>
              </a:rPr>
              <a:t> удовлетворение, лидер должен быть в состоянии больше всех помочь другим членам удовлетворить эту потребность. В целом положение члена группы тем выше, чем в большей степени он идентифицирует себя с групповыми нормами и целями. Лидер не только выражает себя как индивидуальность, но и является выразителем потребностей своей группы или организации. Программы подготовки менеджеров в большинстве случаев отличаются по своей предметной направленности. Другой аспект программных различий – ориентация на подготовку руководителей верхнего, среднего или низшего уровней. Однако в учебных программах недостаточно учитываются важные и давно обсуждаемые различия между менеджерскими и лидерскими знаниями и умениями. Нам представляется, что указанные различия могут в значительной степени изменить содержание и последовательность представления учебных предметов в учебных программах по менеджменту. Любая организация может быть представлена в двух аспектах: формальном и неформальном. Отношения среди сотрудников с формальной точки зрения – должностные, с неформальной – личностные.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412784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Соответст-венно руководитель занимает верхнюю позицию с формальной (официальной) точки зрения, лидер – с неформальной. На лидера основное влияние оказывают члены группы, и ему приходится реагировать на изменение мнения своих последователей. В то же время на руководителя постоянно оказывается двустороннее влияние: руководства и подчиненных. Для него более существенным является влияние его собственного руководства, с чьего соизволения он поставлен на данную должность и чьи интересы он обязан блюсти в первую очередь, а не подчиненных. Поскольку влияние последних на руководителя для него менее значимо, то и его реагирование на запросы подчиненных может носить менее выраженный характер, чем на запросы высокого начальства. Стоит руководителю в своем стиле управления сделать акцент на лидерстве, т.е. больше принимать во внимание мнение своих подчиненных, чем собственного руководства, и он рис-кует потерять свою должность. Поэтому проявление лидерских качеств может реализоваться более полно у руководителей «верхних этажей» управления в независимых фирмах. И в этом случае использование такого понятия, как «лидер бизнеса», становится вполне оправданным.</a:t>
            </a:r>
          </a:p>
          <a:p>
            <a:pPr algn="just"/>
            <a:r>
              <a:rPr lang="ru-RU" dirty="0" smtClean="0">
                <a:latin typeface="Times New Roman" panose="02020603050405020304" pitchFamily="18" charset="0"/>
                <a:cs typeface="Times New Roman" panose="02020603050405020304" pitchFamily="18" charset="0"/>
              </a:rPr>
              <a:t>Менеджеры, полностью устраивающие руководство, несут в себе определенную опасность. С одной стороны, они удобны высшему руководству, а с другой – их управление становится односторонним, теряет новаторские качества, и организации может быть нанесен ущерб в условиях быстро меняющегося рынка. Существует несколько моделей лидерства. Руководитель со стороны. «Пришлый» директор может быть определен как директор, который не является и не являлся ни сотрудником данной фирмы или ее филиалов, ни родственником работающих в фирме. Например, корпорация TIAACREF – общенациональный инвестор в США – рекомендовала другим не покупать акций фирм, в которых большинство в управленческой команде не принадлежит «пришлым». Дж. А. Вагнер, Дж. </a:t>
            </a:r>
            <a:r>
              <a:rPr lang="ru-RU" dirty="0" err="1" smtClean="0">
                <a:latin typeface="Times New Roman" panose="02020603050405020304" pitchFamily="18" charset="0"/>
                <a:cs typeface="Times New Roman" panose="02020603050405020304" pitchFamily="18" charset="0"/>
              </a:rPr>
              <a:t>Стимперт</a:t>
            </a:r>
            <a:r>
              <a:rPr lang="ru-RU" dirty="0" smtClean="0">
                <a:latin typeface="Times New Roman" panose="02020603050405020304" pitchFamily="18" charset="0"/>
                <a:cs typeface="Times New Roman" panose="02020603050405020304" pitchFamily="18" charset="0"/>
              </a:rPr>
              <a:t> и Э.И. Фабера (1998) исследовали 30 примеров и 67 корреляций между композициями управленческих ко-манд и результатами управления. В итоге было выявлено, что решения об отказе инвестировать в организации, контролируемые командами, состоящими из своих, а также аргументы в пользу того, что доминирование «пришлых» гарантирует более высокий уровень результативности фирмы, не принимают во внимание, что «свои» также обеспечивают </a:t>
            </a:r>
            <a:r>
              <a:rPr lang="ru-RU" dirty="0" err="1" smtClean="0">
                <a:latin typeface="Times New Roman" panose="02020603050405020304" pitchFamily="18" charset="0"/>
                <a:cs typeface="Times New Roman" panose="02020603050405020304" pitchFamily="18" charset="0"/>
              </a:rPr>
              <a:t>положитель-ный</a:t>
            </a:r>
            <a:r>
              <a:rPr lang="ru-RU" dirty="0" smtClean="0">
                <a:latin typeface="Times New Roman" panose="02020603050405020304" pitchFamily="18" charset="0"/>
                <a:cs typeface="Times New Roman" panose="02020603050405020304" pitchFamily="18" charset="0"/>
              </a:rPr>
              <a:t> эффект. Гомогенность среди директоров в большей степени, чем </a:t>
            </a:r>
            <a:r>
              <a:rPr lang="ru-RU" dirty="0" err="1" smtClean="0">
                <a:latin typeface="Times New Roman" panose="02020603050405020304" pitchFamily="18" charset="0"/>
                <a:cs typeface="Times New Roman" panose="02020603050405020304" pitchFamily="18" charset="0"/>
              </a:rPr>
              <a:t>ди</a:t>
            </a:r>
            <a:r>
              <a:rPr lang="ru-RU" dirty="0" smtClean="0">
                <a:latin typeface="Times New Roman" panose="02020603050405020304" pitchFamily="18" charset="0"/>
                <a:cs typeface="Times New Roman" panose="02020603050405020304" pitchFamily="18" charset="0"/>
              </a:rPr>
              <a:t>-ректорский статус как у «своих», так и у «пришлых», может быть важным фактором, определяющим высокую результативность организации.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55053849"/>
      </p:ext>
    </p:extLst>
  </p:cSld>
  <p:clrMapOvr>
    <a:masterClrMapping/>
  </p:clrMapOvr>
</p:sld>
</file>

<file path=ppt/theme/theme1.xml><?xml version="1.0" encoding="utf-8"?>
<a:theme xmlns:a="http://schemas.openxmlformats.org/drawingml/2006/main" name="Ретро">
  <a:themeElements>
    <a:clrScheme name="Ретро">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Ретро">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Ретро">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40</TotalTime>
  <Words>6059</Words>
  <Application>Microsoft Office PowerPoint</Application>
  <PresentationFormat>Широкоэкранный</PresentationFormat>
  <Paragraphs>82</Paragraphs>
  <Slides>19</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19</vt:i4>
      </vt:variant>
    </vt:vector>
  </HeadingPairs>
  <TitlesOfParts>
    <vt:vector size="23" baseType="lpstr">
      <vt:lpstr>Calibri</vt:lpstr>
      <vt:lpstr>Calibri Light</vt:lpstr>
      <vt:lpstr>Times New Roman</vt:lpstr>
      <vt:lpstr>Ретро</vt:lpstr>
      <vt:lpstr>Концепции управления</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Концепции управления</dc:title>
  <dc:creator>usewr</dc:creator>
  <cp:lastModifiedBy>usewr</cp:lastModifiedBy>
  <cp:revision>5</cp:revision>
  <dcterms:created xsi:type="dcterms:W3CDTF">2020-10-26T16:43:49Z</dcterms:created>
  <dcterms:modified xsi:type="dcterms:W3CDTF">2020-10-26T17:24:27Z</dcterms:modified>
</cp:coreProperties>
</file>